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41"/>
  </p:notesMasterIdLst>
  <p:sldIdLst>
    <p:sldId id="256" r:id="rId6"/>
    <p:sldId id="257" r:id="rId7"/>
    <p:sldId id="259" r:id="rId8"/>
    <p:sldId id="260" r:id="rId9"/>
    <p:sldId id="262" r:id="rId10"/>
    <p:sldId id="263" r:id="rId11"/>
    <p:sldId id="264" r:id="rId12"/>
    <p:sldId id="265" r:id="rId13"/>
    <p:sldId id="266" r:id="rId14"/>
    <p:sldId id="267" r:id="rId15"/>
    <p:sldId id="268" r:id="rId16"/>
    <p:sldId id="269" r:id="rId17"/>
    <p:sldId id="288" r:id="rId18"/>
    <p:sldId id="270" r:id="rId19"/>
    <p:sldId id="272" r:id="rId20"/>
    <p:sldId id="258" r:id="rId21"/>
    <p:sldId id="273" r:id="rId22"/>
    <p:sldId id="274" r:id="rId23"/>
    <p:sldId id="275" r:id="rId24"/>
    <p:sldId id="291" r:id="rId25"/>
    <p:sldId id="277" r:id="rId26"/>
    <p:sldId id="278" r:id="rId27"/>
    <p:sldId id="279" r:id="rId28"/>
    <p:sldId id="280" r:id="rId29"/>
    <p:sldId id="281" r:id="rId30"/>
    <p:sldId id="282" r:id="rId31"/>
    <p:sldId id="289" r:id="rId32"/>
    <p:sldId id="290" r:id="rId33"/>
    <p:sldId id="276" r:id="rId34"/>
    <p:sldId id="283" r:id="rId35"/>
    <p:sldId id="284" r:id="rId36"/>
    <p:sldId id="285" r:id="rId37"/>
    <p:sldId id="271" r:id="rId38"/>
    <p:sldId id="286" r:id="rId39"/>
    <p:sldId id="28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 id="257"/>
            <p14:sldId id="259"/>
            <p14:sldId id="260"/>
            <p14:sldId id="262"/>
            <p14:sldId id="263"/>
            <p14:sldId id="264"/>
            <p14:sldId id="265"/>
            <p14:sldId id="266"/>
            <p14:sldId id="267"/>
            <p14:sldId id="268"/>
            <p14:sldId id="269"/>
            <p14:sldId id="288"/>
            <p14:sldId id="270"/>
            <p14:sldId id="272"/>
            <p14:sldId id="258"/>
            <p14:sldId id="273"/>
            <p14:sldId id="274"/>
            <p14:sldId id="275"/>
            <p14:sldId id="291"/>
            <p14:sldId id="277"/>
            <p14:sldId id="278"/>
            <p14:sldId id="279"/>
            <p14:sldId id="280"/>
            <p14:sldId id="281"/>
            <p14:sldId id="282"/>
            <p14:sldId id="289"/>
            <p14:sldId id="290"/>
            <p14:sldId id="276"/>
            <p14:sldId id="283"/>
            <p14:sldId id="284"/>
            <p14:sldId id="285"/>
            <p14:sldId id="271"/>
            <p14:sldId id="286"/>
            <p14:sldId id="287"/>
          </p14:sldIdLst>
        </p14:section>
      </p14:sectionLst>
    </p:ext>
    <p:ext uri="{EFAFB233-063F-42B5-8137-9DF3F51BA10A}">
      <p15:sldGuideLst xmlns:p15="http://schemas.microsoft.com/office/powerpoint/2012/main">
        <p15:guide id="1" orient="horz" pos="3952" userDrawn="1">
          <p15:clr>
            <a:srgbClr val="A4A3A4"/>
          </p15:clr>
        </p15:guide>
        <p15:guide id="2" pos="7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59"/>
    <a:srgbClr val="004FFE"/>
    <a:srgbClr val="008B42"/>
    <a:srgbClr val="F5010B"/>
    <a:srgbClr val="F2DCDB"/>
    <a:srgbClr val="ECF2DE"/>
    <a:srgbClr val="F2EEF5"/>
    <a:srgbClr val="FFC4CB"/>
    <a:srgbClr val="A646F2"/>
    <a:srgbClr val="D6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102"/>
    <p:restoredTop sz="94954" autoAdjust="0"/>
  </p:normalViewPr>
  <p:slideViewPr>
    <p:cSldViewPr snapToGrid="0">
      <p:cViewPr varScale="1">
        <p:scale>
          <a:sx n="118" d="100"/>
          <a:sy n="118" d="100"/>
        </p:scale>
        <p:origin x="84" y="90"/>
      </p:cViewPr>
      <p:guideLst>
        <p:guide orient="horz" pos="3952"/>
        <p:guide pos="724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https://new.qq.com/rain/a/20230318A013I400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13</a:t>
            </a:fld>
            <a:endParaRPr lang="en-US"/>
          </a:p>
        </p:txBody>
      </p:sp>
    </p:spTree>
    <p:extLst>
      <p:ext uri="{BB962C8B-B14F-4D97-AF65-F5344CB8AC3E}">
        <p14:creationId xmlns:p14="http://schemas.microsoft.com/office/powerpoint/2010/main" val="208887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 real-time, static memory allocation (no new() or malloc()), callbacks vs. </a:t>
            </a:r>
            <a:r>
              <a:rPr lang="en-US" dirty="0" err="1"/>
              <a:t>waitset</a:t>
            </a:r>
            <a:r>
              <a:rPr lang="en-US" dirty="0"/>
              <a:t>, security, testing, real-time I/O logging… </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23</a:t>
            </a:fld>
            <a:endParaRPr lang="en-US"/>
          </a:p>
        </p:txBody>
      </p:sp>
    </p:spTree>
    <p:extLst>
      <p:ext uri="{BB962C8B-B14F-4D97-AF65-F5344CB8AC3E}">
        <p14:creationId xmlns:p14="http://schemas.microsoft.com/office/powerpoint/2010/main" val="69422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11/15/2023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11/15/2023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11/15/2023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11/15/2023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11/15/2023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11/15/2023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11/15/2023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11/15/2023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11/15/2023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11/15/2023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11/15/2023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11/15/2023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11/15/2023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11/15/2023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11/15/2023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11/15/2023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11/15/2023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11/15/2023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11/15/2023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11/15/2023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11/15/2023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11/15/2023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11/15/2023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11/15/2023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xsUCcetEcS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jPo6bby-Fcg" TargetMode="External"/><Relationship Id="rId2" Type="http://schemas.openxmlformats.org/officeDocument/2006/relationships/hyperlink" Target="http://moralmachine.mit.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EE90CA-606B-6D13-F4CE-CF6FCCA31DA8}"/>
              </a:ext>
            </a:extLst>
          </p:cNvPr>
          <p:cNvSpPr>
            <a:spLocks noGrp="1"/>
          </p:cNvSpPr>
          <p:nvPr>
            <p:ph type="ctrTitle"/>
          </p:nvPr>
        </p:nvSpPr>
        <p:spPr>
          <a:xfrm>
            <a:off x="556591" y="994799"/>
            <a:ext cx="11072191" cy="2387600"/>
          </a:xfrm>
        </p:spPr>
        <p:txBody>
          <a:bodyPr anchor="ctr">
            <a:normAutofit/>
          </a:bodyPr>
          <a:lstStyle/>
          <a:p>
            <a:r>
              <a:rPr lang="en-US" sz="4400" dirty="0"/>
              <a:t>L1.3 HW/SW Platforms, Ethics</a:t>
            </a:r>
          </a:p>
        </p:txBody>
      </p:sp>
      <p:sp>
        <p:nvSpPr>
          <p:cNvPr id="10" name="Subtitle 2">
            <a:extLst>
              <a:ext uri="{FF2B5EF4-FFF2-40B4-BE49-F238E27FC236}">
                <a16:creationId xmlns:a16="http://schemas.microsoft.com/office/drawing/2014/main" id="{C2A26D12-AFD1-8063-F919-6600264D7177}"/>
              </a:ext>
            </a:extLst>
          </p:cNvPr>
          <p:cNvSpPr txBox="1">
            <a:spLocks/>
          </p:cNvSpPr>
          <p:nvPr/>
        </p:nvSpPr>
        <p:spPr>
          <a:xfrm>
            <a:off x="1606798" y="3391612"/>
            <a:ext cx="9144000" cy="1206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pic>
        <p:nvPicPr>
          <p:cNvPr id="6" name="Picture 5">
            <a:extLst>
              <a:ext uri="{FF2B5EF4-FFF2-40B4-BE49-F238E27FC236}">
                <a16:creationId xmlns:a16="http://schemas.microsoft.com/office/drawing/2014/main" id="{E23A7BD1-401B-C88D-FA10-7978600F798D}"/>
              </a:ext>
            </a:extLst>
          </p:cNvPr>
          <p:cNvPicPr>
            <a:picLocks noChangeAspect="1"/>
          </p:cNvPicPr>
          <p:nvPr/>
        </p:nvPicPr>
        <p:blipFill>
          <a:blip r:embed="rId2"/>
          <a:stretch>
            <a:fillRect/>
          </a:stretch>
        </p:blipFill>
        <p:spPr>
          <a:xfrm>
            <a:off x="3868732" y="2790703"/>
            <a:ext cx="4590038" cy="2387600"/>
          </a:xfrm>
          <a:prstGeom prst="rect">
            <a:avLst/>
          </a:prstGeom>
        </p:spPr>
      </p:pic>
      <p:sp>
        <p:nvSpPr>
          <p:cNvPr id="7" name="Subtitle 2">
            <a:extLst>
              <a:ext uri="{FF2B5EF4-FFF2-40B4-BE49-F238E27FC236}">
                <a16:creationId xmlns:a16="http://schemas.microsoft.com/office/drawing/2014/main" id="{08828918-219D-AD90-4B2D-7AF71FB231F2}"/>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72D-AFF2-2C56-C363-D36AE84778A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949F3EBF-ECE5-A5A4-0DF6-4519DCFEC285}"/>
              </a:ext>
            </a:extLst>
          </p:cNvPr>
          <p:cNvSpPr>
            <a:spLocks noGrp="1"/>
          </p:cNvSpPr>
          <p:nvPr>
            <p:ph idx="1"/>
          </p:nvPr>
        </p:nvSpPr>
        <p:spPr>
          <a:xfrm>
            <a:off x="622737" y="1237594"/>
            <a:ext cx="10949153" cy="2661971"/>
          </a:xfrm>
        </p:spPr>
        <p:txBody>
          <a:bodyPr>
            <a:normAutofit lnSpcReduction="10000"/>
          </a:bodyPr>
          <a:lstStyle/>
          <a:p>
            <a:r>
              <a:rPr lang="en-US" dirty="0"/>
              <a:t>FPGAs can be integrated into smart sensors (camera, Lidar, radar), or serve as central compute engine in domain controller or AD computer</a:t>
            </a:r>
          </a:p>
          <a:p>
            <a:pPr lvl="1"/>
            <a:r>
              <a:rPr lang="en-US" dirty="0"/>
              <a:t>Xilinx FPGAs have 90% market share in Lidar signal processing</a:t>
            </a:r>
          </a:p>
          <a:p>
            <a:pPr lvl="1"/>
            <a:r>
              <a:rPr lang="en-US" dirty="0"/>
              <a:t>Intel went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4B886DB1-675D-F5E3-D178-2F10F1B6ACE1}"/>
              </a:ext>
            </a:extLst>
          </p:cNvPr>
          <p:cNvSpPr>
            <a:spLocks noGrp="1"/>
          </p:cNvSpPr>
          <p:nvPr>
            <p:ph type="sldNum" sz="quarter" idx="12"/>
          </p:nvPr>
        </p:nvSpPr>
        <p:spPr/>
        <p:txBody>
          <a:bodyPr/>
          <a:lstStyle/>
          <a:p>
            <a:fld id="{1F57BF9A-7B35-9447-9112-EAE7E91B4E99}" type="slidenum">
              <a:rPr lang="en-US" smtClean="0"/>
              <a:t>10</a:t>
            </a:fld>
            <a:endParaRPr lang="en-US"/>
          </a:p>
        </p:txBody>
      </p:sp>
      <p:pic>
        <p:nvPicPr>
          <p:cNvPr id="5" name="Picture 2">
            <a:extLst>
              <a:ext uri="{FF2B5EF4-FFF2-40B4-BE49-F238E27FC236}">
                <a16:creationId xmlns:a16="http://schemas.microsoft.com/office/drawing/2014/main" id="{DCD8A9A4-C1CF-6B56-870A-11909F56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2213"/>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F0C258-91C5-7354-1DD3-3C4AEDC707CC}"/>
              </a:ext>
            </a:extLst>
          </p:cNvPr>
          <p:cNvSpPr/>
          <p:nvPr/>
        </p:nvSpPr>
        <p:spPr>
          <a:xfrm>
            <a:off x="4079776" y="6611779"/>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147038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91-236F-ECC1-8E84-BB6DAE2222C6}"/>
              </a:ext>
            </a:extLst>
          </p:cNvPr>
          <p:cNvSpPr>
            <a:spLocks noGrp="1"/>
          </p:cNvSpPr>
          <p:nvPr>
            <p:ph type="title"/>
          </p:nvPr>
        </p:nvSpPr>
        <p:spPr/>
        <p:txBody>
          <a:bodyPr/>
          <a:lstStyle/>
          <a:p>
            <a:r>
              <a:rPr lang="en-US" dirty="0"/>
              <a:t>ASIC</a:t>
            </a:r>
            <a:endParaRPr lang="en-SE" dirty="0"/>
          </a:p>
        </p:txBody>
      </p:sp>
      <p:sp>
        <p:nvSpPr>
          <p:cNvPr id="3" name="Content Placeholder 2">
            <a:extLst>
              <a:ext uri="{FF2B5EF4-FFF2-40B4-BE49-F238E27FC236}">
                <a16:creationId xmlns:a16="http://schemas.microsoft.com/office/drawing/2014/main" id="{737430ED-0F49-2339-0349-814E8FB7970C}"/>
              </a:ext>
            </a:extLst>
          </p:cNvPr>
          <p:cNvSpPr>
            <a:spLocks noGrp="1"/>
          </p:cNvSpPr>
          <p:nvPr>
            <p:ph idx="1"/>
          </p:nvPr>
        </p:nvSpPr>
        <p:spPr/>
        <p:txBody>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r>
              <a:rPr lang="en-US" dirty="0"/>
              <a:t>Almost every chip vendor provides some kind of AI accelerator, e.g. Google’s Tensor Processing Unit (TPU)</a:t>
            </a:r>
          </a:p>
        </p:txBody>
      </p:sp>
      <p:sp>
        <p:nvSpPr>
          <p:cNvPr id="4" name="Slide Number Placeholder 3">
            <a:extLst>
              <a:ext uri="{FF2B5EF4-FFF2-40B4-BE49-F238E27FC236}">
                <a16:creationId xmlns:a16="http://schemas.microsoft.com/office/drawing/2014/main" id="{217ECD8B-6841-DC79-D396-95EA3A524BFE}"/>
              </a:ext>
            </a:extLst>
          </p:cNvPr>
          <p:cNvSpPr>
            <a:spLocks noGrp="1"/>
          </p:cNvSpPr>
          <p:nvPr>
            <p:ph type="sldNum" sz="quarter" idx="12"/>
          </p:nvPr>
        </p:nvSpPr>
        <p:spPr/>
        <p:txBody>
          <a:bodyPr/>
          <a:lstStyle/>
          <a:p>
            <a:fld id="{1F57BF9A-7B35-9447-9112-EAE7E91B4E99}" type="slidenum">
              <a:rPr lang="en-US" smtClean="0"/>
              <a:t>11</a:t>
            </a:fld>
            <a:endParaRPr lang="en-US"/>
          </a:p>
        </p:txBody>
      </p:sp>
    </p:spTree>
    <p:extLst>
      <p:ext uri="{BB962C8B-B14F-4D97-AF65-F5344CB8AC3E}">
        <p14:creationId xmlns:p14="http://schemas.microsoft.com/office/powerpoint/2010/main" val="342608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7464-3E83-B232-BEE2-76F3D0D499AC}"/>
              </a:ext>
            </a:extLst>
          </p:cNvPr>
          <p:cNvSpPr>
            <a:spLocks noGrp="1"/>
          </p:cNvSpPr>
          <p:nvPr>
            <p:ph type="title"/>
          </p:nvPr>
        </p:nvSpPr>
        <p:spPr/>
        <p:txBody>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5EB2FEED-3C84-8CDE-3504-AFF807011342}"/>
              </a:ext>
            </a:extLst>
          </p:cNvPr>
          <p:cNvSpPr>
            <a:spLocks noGrp="1"/>
          </p:cNvSpPr>
          <p:nvPr>
            <p:ph idx="1"/>
          </p:nvPr>
        </p:nvSpPr>
        <p:spPr/>
        <p:txBody>
          <a:bodyPr/>
          <a:lstStyle/>
          <a:p>
            <a:r>
              <a:rPr lang="en-US" dirty="0"/>
              <a:t>ASICs for computer vision</a:t>
            </a:r>
            <a:endParaRPr lang="en-SE" dirty="0"/>
          </a:p>
        </p:txBody>
      </p:sp>
      <p:sp>
        <p:nvSpPr>
          <p:cNvPr id="4" name="Slide Number Placeholder 3">
            <a:extLst>
              <a:ext uri="{FF2B5EF4-FFF2-40B4-BE49-F238E27FC236}">
                <a16:creationId xmlns:a16="http://schemas.microsoft.com/office/drawing/2014/main" id="{A656FF16-038F-F25A-6A3B-A4728BA159CD}"/>
              </a:ext>
            </a:extLst>
          </p:cNvPr>
          <p:cNvSpPr>
            <a:spLocks noGrp="1"/>
          </p:cNvSpPr>
          <p:nvPr>
            <p:ph type="sldNum" sz="quarter" idx="12"/>
          </p:nvPr>
        </p:nvSpPr>
        <p:spPr/>
        <p:txBody>
          <a:bodyPr/>
          <a:lstStyle/>
          <a:p>
            <a:fld id="{1F57BF9A-7B35-9447-9112-EAE7E91B4E99}" type="slidenum">
              <a:rPr lang="en-US" smtClean="0"/>
              <a:t>12</a:t>
            </a:fld>
            <a:endParaRPr lang="en-US"/>
          </a:p>
        </p:txBody>
      </p:sp>
      <p:pic>
        <p:nvPicPr>
          <p:cNvPr id="8" name="Picture 7">
            <a:extLst>
              <a:ext uri="{FF2B5EF4-FFF2-40B4-BE49-F238E27FC236}">
                <a16:creationId xmlns:a16="http://schemas.microsoft.com/office/drawing/2014/main" id="{A224C56D-AA4E-5ECA-8247-6174484CCA58}"/>
              </a:ext>
            </a:extLst>
          </p:cNvPr>
          <p:cNvPicPr>
            <a:picLocks noChangeAspect="1"/>
          </p:cNvPicPr>
          <p:nvPr/>
        </p:nvPicPr>
        <p:blipFill>
          <a:blip r:embed="rId2"/>
          <a:stretch>
            <a:fillRect/>
          </a:stretch>
        </p:blipFill>
        <p:spPr>
          <a:xfrm>
            <a:off x="1722960" y="1738148"/>
            <a:ext cx="8746079" cy="5126207"/>
          </a:xfrm>
          <a:prstGeom prst="rect">
            <a:avLst/>
          </a:prstGeom>
        </p:spPr>
      </p:pic>
      <p:sp>
        <p:nvSpPr>
          <p:cNvPr id="9" name="Rectangle 8">
            <a:extLst>
              <a:ext uri="{FF2B5EF4-FFF2-40B4-BE49-F238E27FC236}">
                <a16:creationId xmlns:a16="http://schemas.microsoft.com/office/drawing/2014/main" id="{1BD8B1E1-59BE-C532-3A43-EB14D129B12D}"/>
              </a:ext>
            </a:extLst>
          </p:cNvPr>
          <p:cNvSpPr/>
          <p:nvPr/>
        </p:nvSpPr>
        <p:spPr>
          <a:xfrm>
            <a:off x="8843532" y="5975940"/>
            <a:ext cx="2117558" cy="70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678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8AF-9004-FEE3-D447-D9CFB3CB5739}"/>
              </a:ext>
            </a:extLst>
          </p:cNvPr>
          <p:cNvSpPr>
            <a:spLocks noGrp="1"/>
          </p:cNvSpPr>
          <p:nvPr>
            <p:ph type="title"/>
          </p:nvPr>
        </p:nvSpPr>
        <p:spPr/>
        <p:txBody>
          <a:bodyPr/>
          <a:lstStyle/>
          <a:p>
            <a:r>
              <a:rPr lang="en-US" dirty="0"/>
              <a:t>Telsa </a:t>
            </a:r>
            <a:r>
              <a:rPr lang="en-US" dirty="0" err="1"/>
              <a:t>AutoPilot</a:t>
            </a:r>
            <a:r>
              <a:rPr lang="en-US" dirty="0"/>
              <a:t> HW Evolution</a:t>
            </a:r>
            <a:endParaRPr lang="en-SE" dirty="0"/>
          </a:p>
        </p:txBody>
      </p:sp>
      <p:sp>
        <p:nvSpPr>
          <p:cNvPr id="3" name="Content Placeholder 2">
            <a:extLst>
              <a:ext uri="{FF2B5EF4-FFF2-40B4-BE49-F238E27FC236}">
                <a16:creationId xmlns:a16="http://schemas.microsoft.com/office/drawing/2014/main" id="{E43E918C-824D-5FC8-E02B-33D1BBE025C0}"/>
              </a:ext>
            </a:extLst>
          </p:cNvPr>
          <p:cNvSpPr>
            <a:spLocks noGrp="1"/>
          </p:cNvSpPr>
          <p:nvPr>
            <p:ph idx="1"/>
          </p:nvPr>
        </p:nvSpPr>
        <p:spPr>
          <a:xfrm>
            <a:off x="505327" y="1237593"/>
            <a:ext cx="5791200" cy="5194738"/>
          </a:xfrm>
        </p:spPr>
        <p:txBody>
          <a:bodyPr/>
          <a:lstStyle/>
          <a:p>
            <a:r>
              <a:rPr lang="en-US" altLang="ja-JP" b="0" i="0" dirty="0">
                <a:effectLst/>
                <a:latin typeface="system-ui"/>
              </a:rPr>
              <a:t>2014~2016:</a:t>
            </a:r>
            <a:r>
              <a:rPr lang="ja-JP" altLang="en-US" b="0" i="0" dirty="0">
                <a:effectLst/>
                <a:latin typeface="system-ui"/>
              </a:rPr>
              <a:t> </a:t>
            </a:r>
            <a:r>
              <a:rPr lang="en-US" b="0" i="0" dirty="0">
                <a:effectLst/>
                <a:latin typeface="system-ui"/>
              </a:rPr>
              <a:t>HW1 based on</a:t>
            </a:r>
            <a:r>
              <a:rPr lang="ja-JP" altLang="en-US" b="0" i="0" dirty="0">
                <a:effectLst/>
                <a:latin typeface="system-ui"/>
              </a:rPr>
              <a:t> </a:t>
            </a:r>
            <a:r>
              <a:rPr lang="en-US" b="0" i="0" dirty="0">
                <a:effectLst/>
                <a:latin typeface="system-ui"/>
              </a:rPr>
              <a:t>Mobileye EyeQ3</a:t>
            </a:r>
          </a:p>
          <a:p>
            <a:r>
              <a:rPr lang="en-US" altLang="ja-JP" b="0" i="0" dirty="0">
                <a:effectLst/>
                <a:latin typeface="system-ui"/>
              </a:rPr>
              <a:t>2016~2019: HW2 based on NVIDIA </a:t>
            </a:r>
            <a:r>
              <a:rPr lang="en-US" b="0" i="0" dirty="0">
                <a:effectLst/>
                <a:latin typeface="system-ui"/>
              </a:rPr>
              <a:t>DRIVE PX2</a:t>
            </a:r>
          </a:p>
          <a:p>
            <a:r>
              <a:rPr lang="en-US" altLang="ja-JP" dirty="0">
                <a:latin typeface="system-ui"/>
              </a:rPr>
              <a:t>2019</a:t>
            </a:r>
            <a:r>
              <a:rPr lang="en-US" altLang="ja-JP" b="0" i="0" dirty="0">
                <a:effectLst/>
                <a:latin typeface="system-ui"/>
              </a:rPr>
              <a:t>~202</a:t>
            </a:r>
            <a:r>
              <a:rPr lang="en-US" altLang="zh-CN" b="0" i="0" dirty="0">
                <a:effectLst/>
                <a:latin typeface="system-ui"/>
              </a:rPr>
              <a:t>3</a:t>
            </a:r>
            <a:r>
              <a:rPr lang="en-US" altLang="ja-JP" b="0" i="0" dirty="0">
                <a:effectLst/>
                <a:latin typeface="system-ui"/>
              </a:rPr>
              <a:t>: HW3 FSD processor</a:t>
            </a:r>
          </a:p>
          <a:p>
            <a:r>
              <a:rPr lang="en-US" dirty="0">
                <a:latin typeface="system-ui"/>
              </a:rPr>
              <a:t>2023</a:t>
            </a:r>
            <a:r>
              <a:rPr lang="en-US" altLang="ja-JP" b="0" i="0" dirty="0">
                <a:effectLst/>
                <a:latin typeface="system-ui"/>
              </a:rPr>
              <a:t>~now: HW4 FSD processor</a:t>
            </a:r>
            <a:endParaRPr lang="en-SE" dirty="0"/>
          </a:p>
        </p:txBody>
      </p:sp>
      <p:sp>
        <p:nvSpPr>
          <p:cNvPr id="4" name="Slide Number Placeholder 3">
            <a:extLst>
              <a:ext uri="{FF2B5EF4-FFF2-40B4-BE49-F238E27FC236}">
                <a16:creationId xmlns:a16="http://schemas.microsoft.com/office/drawing/2014/main" id="{4372DE63-BF25-7A51-CE34-E2717AD1EEE5}"/>
              </a:ext>
            </a:extLst>
          </p:cNvPr>
          <p:cNvSpPr>
            <a:spLocks noGrp="1"/>
          </p:cNvSpPr>
          <p:nvPr>
            <p:ph type="sldNum" sz="quarter" idx="12"/>
          </p:nvPr>
        </p:nvSpPr>
        <p:spPr/>
        <p:txBody>
          <a:bodyPr/>
          <a:lstStyle/>
          <a:p>
            <a:fld id="{1F57BF9A-7B35-9447-9112-EAE7E91B4E99}" type="slidenum">
              <a:rPr lang="en-US" smtClean="0"/>
              <a:t>13</a:t>
            </a:fld>
            <a:endParaRPr lang="en-US"/>
          </a:p>
        </p:txBody>
      </p:sp>
      <p:graphicFrame>
        <p:nvGraphicFramePr>
          <p:cNvPr id="7" name="Content Placeholder 3">
            <a:extLst>
              <a:ext uri="{FF2B5EF4-FFF2-40B4-BE49-F238E27FC236}">
                <a16:creationId xmlns:a16="http://schemas.microsoft.com/office/drawing/2014/main" id="{B30A0F05-8CDC-2ED1-C56A-BF6F28A02163}"/>
              </a:ext>
            </a:extLst>
          </p:cNvPr>
          <p:cNvGraphicFramePr>
            <a:graphicFrameLocks/>
          </p:cNvGraphicFramePr>
          <p:nvPr>
            <p:extLst>
              <p:ext uri="{D42A27DB-BD31-4B8C-83A1-F6EECF244321}">
                <p14:modId xmlns:p14="http://schemas.microsoft.com/office/powerpoint/2010/main" val="2657894530"/>
              </p:ext>
            </p:extLst>
          </p:nvPr>
        </p:nvGraphicFramePr>
        <p:xfrm>
          <a:off x="6272464" y="1740815"/>
          <a:ext cx="5196397" cy="4188293"/>
        </p:xfrm>
        <a:graphic>
          <a:graphicData uri="http://schemas.openxmlformats.org/drawingml/2006/table">
            <a:tbl>
              <a:tblPr firstRow="1" bandRow="1">
                <a:tableStyleId>{5C22544A-7EE6-4342-B048-85BDC9FD1C3A}</a:tableStyleId>
              </a:tblPr>
              <a:tblGrid>
                <a:gridCol w="617621">
                  <a:extLst>
                    <a:ext uri="{9D8B030D-6E8A-4147-A177-3AD203B41FA5}">
                      <a16:colId xmlns:a16="http://schemas.microsoft.com/office/drawing/2014/main" val="1127980748"/>
                    </a:ext>
                  </a:extLst>
                </a:gridCol>
                <a:gridCol w="978568">
                  <a:extLst>
                    <a:ext uri="{9D8B030D-6E8A-4147-A177-3AD203B41FA5}">
                      <a16:colId xmlns:a16="http://schemas.microsoft.com/office/drawing/2014/main" val="3722599048"/>
                    </a:ext>
                  </a:extLst>
                </a:gridCol>
                <a:gridCol w="2074184">
                  <a:extLst>
                    <a:ext uri="{9D8B030D-6E8A-4147-A177-3AD203B41FA5}">
                      <a16:colId xmlns:a16="http://schemas.microsoft.com/office/drawing/2014/main" val="2860937564"/>
                    </a:ext>
                  </a:extLst>
                </a:gridCol>
                <a:gridCol w="1526024">
                  <a:extLst>
                    <a:ext uri="{9D8B030D-6E8A-4147-A177-3AD203B41FA5}">
                      <a16:colId xmlns:a16="http://schemas.microsoft.com/office/drawing/2014/main" val="1690096517"/>
                    </a:ext>
                  </a:extLst>
                </a:gridCol>
              </a:tblGrid>
              <a:tr h="713573">
                <a:tc>
                  <a:txBody>
                    <a:bodyPr/>
                    <a:lstStyle/>
                    <a:p>
                      <a:pPr algn="ctr"/>
                      <a:endParaRPr lang="en-US" sz="1400" b="1" dirty="0"/>
                    </a:p>
                  </a:txBody>
                  <a:tcPr/>
                </a:tc>
                <a:tc>
                  <a:txBody>
                    <a:bodyPr/>
                    <a:lstStyle/>
                    <a:p>
                      <a:pPr algn="ctr"/>
                      <a:r>
                        <a:rPr lang="en-US" sz="1400" b="1" dirty="0"/>
                        <a:t>HW Platform</a:t>
                      </a:r>
                    </a:p>
                  </a:txBody>
                  <a:tcPr/>
                </a:tc>
                <a:tc>
                  <a:txBody>
                    <a:bodyPr/>
                    <a:lstStyle/>
                    <a:p>
                      <a:pPr algn="ctr"/>
                      <a:r>
                        <a:rPr lang="en-US" sz="1400" b="1" dirty="0"/>
                        <a:t>Processor Cores</a:t>
                      </a:r>
                    </a:p>
                  </a:txBody>
                  <a:tcPr/>
                </a:tc>
                <a:tc>
                  <a:txBody>
                    <a:bodyPr/>
                    <a:lstStyle/>
                    <a:p>
                      <a:pPr algn="ctr"/>
                      <a:r>
                        <a:rPr lang="en-US" sz="1400" b="1" dirty="0"/>
                        <a:t>Sensor Configuration</a:t>
                      </a:r>
                    </a:p>
                  </a:txBody>
                  <a:tcPr/>
                </a:tc>
                <a:extLst>
                  <a:ext uri="{0D108BD9-81ED-4DB2-BD59-A6C34878D82A}">
                    <a16:rowId xmlns:a16="http://schemas.microsoft.com/office/drawing/2014/main" val="2326073035"/>
                  </a:ext>
                </a:extLst>
              </a:tr>
              <a:tr h="1129825">
                <a:tc>
                  <a:txBody>
                    <a:bodyPr/>
                    <a:lstStyle/>
                    <a:p>
                      <a:pPr algn="l"/>
                      <a:r>
                        <a:rPr lang="en-US" altLang="zh-CN" sz="1400" b="1" dirty="0"/>
                        <a:t>HW1</a:t>
                      </a:r>
                      <a:endParaRPr lang="en-US" sz="1400" b="1" dirty="0"/>
                    </a:p>
                  </a:txBody>
                  <a:tcPr/>
                </a:tc>
                <a:tc>
                  <a:txBody>
                    <a:bodyPr/>
                    <a:lstStyle/>
                    <a:p>
                      <a:pPr algn="l"/>
                      <a:r>
                        <a:rPr lang="en-US" sz="1400" dirty="0"/>
                        <a:t>Mobileye EyeQ3</a:t>
                      </a:r>
                    </a:p>
                  </a:txBody>
                  <a:tcPr/>
                </a:tc>
                <a:tc>
                  <a:txBody>
                    <a:bodyPr/>
                    <a:lstStyle/>
                    <a:p>
                      <a:pPr algn="l"/>
                      <a:r>
                        <a:rPr lang="en-US" sz="1400" dirty="0"/>
                        <a:t>NVIDIA Tegra 3</a:t>
                      </a:r>
                    </a:p>
                  </a:txBody>
                  <a:tcPr/>
                </a:tc>
                <a:tc>
                  <a:txBody>
                    <a:bodyPr/>
                    <a:lstStyle/>
                    <a:p>
                      <a:pPr algn="l"/>
                      <a:r>
                        <a:rPr lang="en-US" sz="1400" dirty="0"/>
                        <a:t>2 cameras (front and back)</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148933530"/>
                  </a:ext>
                </a:extLst>
              </a:tr>
              <a:tr h="921699">
                <a:tc>
                  <a:txBody>
                    <a:bodyPr/>
                    <a:lstStyle/>
                    <a:p>
                      <a:pPr algn="l"/>
                      <a:r>
                        <a:rPr lang="en-US" altLang="zh-CN" sz="1400" b="1" dirty="0"/>
                        <a:t>HW2</a:t>
                      </a:r>
                      <a:endParaRPr lang="en-US" sz="1400" b="1" dirty="0"/>
                    </a:p>
                  </a:txBody>
                  <a:tcPr/>
                </a:tc>
                <a:tc>
                  <a:txBody>
                    <a:bodyPr/>
                    <a:lstStyle/>
                    <a:p>
                      <a:pPr algn="l"/>
                      <a:r>
                        <a:rPr lang="en-US" sz="1400" dirty="0"/>
                        <a:t>NVIDIA DRIVE PX2 </a:t>
                      </a:r>
                    </a:p>
                  </a:txBody>
                  <a:tcPr/>
                </a:tc>
                <a:tc>
                  <a:txBody>
                    <a:bodyPr/>
                    <a:lstStyle/>
                    <a:p>
                      <a:pPr algn="l"/>
                      <a:r>
                        <a:rPr lang="en-US" sz="1400" dirty="0"/>
                        <a:t>1 NVIDIA Pascal GPU, 2 NVIDIA Parker SoCs, 2  Infineon </a:t>
                      </a:r>
                      <a:r>
                        <a:rPr lang="en-US" sz="1400" dirty="0" err="1"/>
                        <a:t>TriCore</a:t>
                      </a:r>
                      <a:r>
                        <a:rPr lang="en-US" sz="1400" dirty="0"/>
                        <a:t> CPUs</a:t>
                      </a:r>
                    </a:p>
                  </a:txBody>
                  <a:tcPr/>
                </a:tc>
                <a:tc>
                  <a:txBody>
                    <a:bodyPr/>
                    <a:lstStyle/>
                    <a:p>
                      <a:pPr algn="l"/>
                      <a:r>
                        <a:rPr lang="en-US" sz="1400" dirty="0"/>
                        <a:t>8 cameras</a:t>
                      </a:r>
                    </a:p>
                    <a:p>
                      <a:pPr algn="l"/>
                      <a:r>
                        <a:rPr lang="en-US" sz="1400" dirty="0"/>
                        <a:t>1 Radar</a:t>
                      </a:r>
                    </a:p>
                    <a:p>
                      <a:pPr algn="l"/>
                      <a:r>
                        <a:rPr lang="en-US" sz="1400" dirty="0"/>
                        <a:t>12 ultrasonic sensors </a:t>
                      </a:r>
                    </a:p>
                  </a:txBody>
                  <a:tcPr/>
                </a:tc>
                <a:extLst>
                  <a:ext uri="{0D108BD9-81ED-4DB2-BD59-A6C34878D82A}">
                    <a16:rowId xmlns:a16="http://schemas.microsoft.com/office/drawing/2014/main" val="1116883108"/>
                  </a:ext>
                </a:extLst>
              </a:tr>
              <a:tr h="921699">
                <a:tc>
                  <a:txBody>
                    <a:bodyPr/>
                    <a:lstStyle/>
                    <a:p>
                      <a:pPr algn="l"/>
                      <a:r>
                        <a:rPr lang="en-US" sz="1400" b="1" dirty="0"/>
                        <a:t>HW3</a:t>
                      </a:r>
                    </a:p>
                  </a:txBody>
                  <a:tcPr/>
                </a:tc>
                <a:tc>
                  <a:txBody>
                    <a:bodyPr/>
                    <a:lstStyle/>
                    <a:p>
                      <a:pPr algn="l"/>
                      <a:r>
                        <a:rPr lang="en-US" sz="1400" dirty="0"/>
                        <a:t>FSD</a:t>
                      </a:r>
                    </a:p>
                  </a:txBody>
                  <a:tcPr/>
                </a:tc>
                <a:tc>
                  <a:txBody>
                    <a:bodyPr/>
                    <a:lstStyle/>
                    <a:p>
                      <a:pPr algn="l"/>
                      <a:r>
                        <a:rPr lang="en-US" sz="1400" dirty="0"/>
                        <a:t>NPU</a:t>
                      </a:r>
                    </a:p>
                  </a:txBody>
                  <a:tcPr/>
                </a:tc>
                <a:tc>
                  <a:txBody>
                    <a:bodyPr/>
                    <a:lstStyle/>
                    <a:p>
                      <a:pPr algn="l"/>
                      <a:r>
                        <a:rPr lang="en-US" sz="1400" dirty="0"/>
                        <a:t>8 cameras</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263318655"/>
                  </a:ext>
                </a:extLst>
              </a:tr>
              <a:tr h="416251">
                <a:tc>
                  <a:txBody>
                    <a:bodyPr/>
                    <a:lstStyle/>
                    <a:p>
                      <a:pPr algn="l"/>
                      <a:r>
                        <a:rPr lang="en-US" sz="1400" b="1" dirty="0"/>
                        <a:t>  HW4</a:t>
                      </a:r>
                    </a:p>
                  </a:txBody>
                  <a:tcPr marL="0" marR="0" marT="0" marB="0"/>
                </a:tc>
                <a:tc>
                  <a:txBody>
                    <a:bodyPr/>
                    <a:lstStyle/>
                    <a:p>
                      <a:pPr algn="l"/>
                      <a:r>
                        <a:rPr lang="en-US" sz="1400" dirty="0"/>
                        <a:t>   FSD</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NPU</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8 cameras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0" marR="0" marT="0" marB="0"/>
                </a:tc>
                <a:extLst>
                  <a:ext uri="{0D108BD9-81ED-4DB2-BD59-A6C34878D82A}">
                    <a16:rowId xmlns:a16="http://schemas.microsoft.com/office/drawing/2014/main" val="4265113929"/>
                  </a:ext>
                </a:extLst>
              </a:tr>
            </a:tbl>
          </a:graphicData>
        </a:graphic>
      </p:graphicFrame>
    </p:spTree>
    <p:extLst>
      <p:ext uri="{BB962C8B-B14F-4D97-AF65-F5344CB8AC3E}">
        <p14:creationId xmlns:p14="http://schemas.microsoft.com/office/powerpoint/2010/main" val="118361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0912-E494-30D2-EBBB-A3BB4721D7EE}"/>
              </a:ext>
            </a:extLst>
          </p:cNvPr>
          <p:cNvSpPr>
            <a:spLocks noGrp="1"/>
          </p:cNvSpPr>
          <p:nvPr>
            <p:ph type="title"/>
          </p:nvPr>
        </p:nvSpPr>
        <p:spPr/>
        <p:txBody>
          <a:bodyPr/>
          <a:lstStyle/>
          <a:p>
            <a:r>
              <a:rPr lang="en-US" dirty="0"/>
              <a:t>Tesla FSD Processor</a:t>
            </a:r>
            <a:endParaRPr lang="en-SE" dirty="0"/>
          </a:p>
        </p:txBody>
      </p:sp>
      <p:sp>
        <p:nvSpPr>
          <p:cNvPr id="3" name="Content Placeholder 2">
            <a:extLst>
              <a:ext uri="{FF2B5EF4-FFF2-40B4-BE49-F238E27FC236}">
                <a16:creationId xmlns:a16="http://schemas.microsoft.com/office/drawing/2014/main" id="{8C5EA8CB-1B07-C56A-397C-A49D43597A90}"/>
              </a:ext>
            </a:extLst>
          </p:cNvPr>
          <p:cNvSpPr>
            <a:spLocks noGrp="1"/>
          </p:cNvSpPr>
          <p:nvPr>
            <p:ph idx="1"/>
          </p:nvPr>
        </p:nvSpPr>
        <p:spPr>
          <a:xfrm>
            <a:off x="622738" y="1237593"/>
            <a:ext cx="5601599" cy="5194738"/>
          </a:xfrm>
        </p:spPr>
        <p:txBody>
          <a:bodyPr>
            <a:normAutofit/>
          </a:bodyPr>
          <a:lstStyle/>
          <a:p>
            <a:r>
              <a:rPr lang="en-US" altLang="zh-CN" dirty="0"/>
              <a:t>HW3 </a:t>
            </a:r>
            <a:r>
              <a:rPr lang="en-US" dirty="0"/>
              <a:t>incorporates 3 quad-core Cortex-A72 clusters for a total of 12 CPU cores operating at 2.2 GHz, a GPU operating at 1 GHz, 2 NPUs operating at 2 GHz</a:t>
            </a:r>
          </a:p>
          <a:p>
            <a:pPr lvl="1"/>
            <a:r>
              <a:rPr lang="en-US" dirty="0"/>
              <a:t>Neural Processing Unit (NPU): ASIC for Deep Learning inference</a:t>
            </a:r>
          </a:p>
          <a:p>
            <a:r>
              <a:rPr lang="en-US" dirty="0"/>
              <a:t>HW4 has increased computing power, shown on the right</a:t>
            </a:r>
            <a:endParaRPr lang="en-SE" dirty="0"/>
          </a:p>
        </p:txBody>
      </p:sp>
      <p:sp>
        <p:nvSpPr>
          <p:cNvPr id="4" name="Slide Number Placeholder 3">
            <a:extLst>
              <a:ext uri="{FF2B5EF4-FFF2-40B4-BE49-F238E27FC236}">
                <a16:creationId xmlns:a16="http://schemas.microsoft.com/office/drawing/2014/main" id="{8FD0DEAD-D77E-0D99-B17E-6642EC5A83AE}"/>
              </a:ext>
            </a:extLst>
          </p:cNvPr>
          <p:cNvSpPr>
            <a:spLocks noGrp="1"/>
          </p:cNvSpPr>
          <p:nvPr>
            <p:ph type="sldNum" sz="quarter" idx="12"/>
          </p:nvPr>
        </p:nvSpPr>
        <p:spPr/>
        <p:txBody>
          <a:bodyPr/>
          <a:lstStyle/>
          <a:p>
            <a:fld id="{1F57BF9A-7B35-9447-9112-EAE7E91B4E99}" type="slidenum">
              <a:rPr lang="en-US" smtClean="0"/>
              <a:t>14</a:t>
            </a:fld>
            <a:endParaRPr lang="en-US"/>
          </a:p>
        </p:txBody>
      </p:sp>
      <p:pic>
        <p:nvPicPr>
          <p:cNvPr id="5" name="Picture 2">
            <a:extLst>
              <a:ext uri="{FF2B5EF4-FFF2-40B4-BE49-F238E27FC236}">
                <a16:creationId xmlns:a16="http://schemas.microsoft.com/office/drawing/2014/main" id="{96D3ADC3-B3C7-6D12-71AD-49093D4B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095" y="1237593"/>
            <a:ext cx="4027707" cy="2692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E1C9B0E-4010-0894-19C8-106CAEFCD1A9}"/>
              </a:ext>
            </a:extLst>
          </p:cNvPr>
          <p:cNvGraphicFramePr>
            <a:graphicFrameLocks noGrp="1"/>
          </p:cNvGraphicFramePr>
          <p:nvPr>
            <p:extLst>
              <p:ext uri="{D42A27DB-BD31-4B8C-83A1-F6EECF244321}">
                <p14:modId xmlns:p14="http://schemas.microsoft.com/office/powerpoint/2010/main" val="3455838145"/>
              </p:ext>
            </p:extLst>
          </p:nvPr>
        </p:nvGraphicFramePr>
        <p:xfrm>
          <a:off x="6702105" y="4302942"/>
          <a:ext cx="5065670" cy="2306661"/>
        </p:xfrm>
        <a:graphic>
          <a:graphicData uri="http://schemas.openxmlformats.org/drawingml/2006/table">
            <a:tbl>
              <a:tblPr>
                <a:tableStyleId>{69CF1AB2-1976-4502-BF36-3FF5EA218861}</a:tableStyleId>
              </a:tblPr>
              <a:tblGrid>
                <a:gridCol w="2532835">
                  <a:extLst>
                    <a:ext uri="{9D8B030D-6E8A-4147-A177-3AD203B41FA5}">
                      <a16:colId xmlns:a16="http://schemas.microsoft.com/office/drawing/2014/main" val="2533145766"/>
                    </a:ext>
                  </a:extLst>
                </a:gridCol>
                <a:gridCol w="2532835">
                  <a:extLst>
                    <a:ext uri="{9D8B030D-6E8A-4147-A177-3AD203B41FA5}">
                      <a16:colId xmlns:a16="http://schemas.microsoft.com/office/drawing/2014/main" val="2363725462"/>
                    </a:ext>
                  </a:extLst>
                </a:gridCol>
              </a:tblGrid>
              <a:tr h="251455">
                <a:tc>
                  <a:txBody>
                    <a:bodyPr/>
                    <a:lstStyle/>
                    <a:p>
                      <a:pPr algn="ctr"/>
                      <a:r>
                        <a:rPr lang="en-US" sz="1600" b="1" dirty="0">
                          <a:effectLst/>
                        </a:rPr>
                        <a:t>HW3</a:t>
                      </a:r>
                    </a:p>
                  </a:txBody>
                  <a:tcPr marL="76200" marR="76200" marT="19050" marB="19050" anchor="ctr">
                    <a:solidFill>
                      <a:schemeClr val="accent1">
                        <a:lumMod val="60000"/>
                        <a:lumOff val="40000"/>
                      </a:schemeClr>
                    </a:solidFill>
                  </a:tcPr>
                </a:tc>
                <a:tc>
                  <a:txBody>
                    <a:bodyPr/>
                    <a:lstStyle/>
                    <a:p>
                      <a:pPr algn="ctr"/>
                      <a:r>
                        <a:rPr lang="en-US" sz="1600" b="1" dirty="0">
                          <a:effectLst/>
                        </a:rPr>
                        <a:t>HW4</a:t>
                      </a:r>
                    </a:p>
                  </a:txBody>
                  <a:tcPr marL="76200" marR="76200" marT="19050" marB="19050" anchor="ctr">
                    <a:solidFill>
                      <a:schemeClr val="accent1">
                        <a:lumMod val="60000"/>
                        <a:lumOff val="40000"/>
                      </a:schemeClr>
                    </a:solidFill>
                  </a:tcPr>
                </a:tc>
                <a:extLst>
                  <a:ext uri="{0D108BD9-81ED-4DB2-BD59-A6C34878D82A}">
                    <a16:rowId xmlns:a16="http://schemas.microsoft.com/office/drawing/2014/main" val="1902991250"/>
                  </a:ext>
                </a:extLst>
              </a:tr>
              <a:tr h="468930">
                <a:tc>
                  <a:txBody>
                    <a:bodyPr/>
                    <a:lstStyle/>
                    <a:p>
                      <a:r>
                        <a:rPr lang="en-US" sz="1600" dirty="0">
                          <a:effectLst/>
                        </a:rPr>
                        <a:t>CPU: Samsung </a:t>
                      </a:r>
                      <a:r>
                        <a:rPr lang="en-US" sz="1600" dirty="0" err="1">
                          <a:effectLst/>
                        </a:rPr>
                        <a:t>Exynos</a:t>
                      </a:r>
                      <a:r>
                        <a:rPr lang="en-US" sz="1600" dirty="0">
                          <a:effectLst/>
                        </a:rPr>
                        <a:t>-IP, 12 cores@2.2 GHz</a:t>
                      </a:r>
                    </a:p>
                  </a:txBody>
                  <a:tcPr marL="76200" marR="76200" marT="19050" marB="19050" anchor="ctr">
                    <a:solidFill>
                      <a:schemeClr val="bg1"/>
                    </a:solidFill>
                  </a:tcPr>
                </a:tc>
                <a:tc>
                  <a:txBody>
                    <a:bodyPr/>
                    <a:lstStyle/>
                    <a:p>
                      <a:r>
                        <a:rPr lang="en-US" sz="1600" dirty="0">
                          <a:effectLst/>
                        </a:rPr>
                        <a:t>CPU: Samsung </a:t>
                      </a:r>
                      <a:r>
                        <a:rPr lang="en-US" sz="1600" dirty="0" err="1">
                          <a:effectLst/>
                        </a:rPr>
                        <a:t>Exynos</a:t>
                      </a:r>
                      <a:r>
                        <a:rPr lang="en-US" sz="1600" dirty="0">
                          <a:effectLst/>
                        </a:rPr>
                        <a:t>-IP, 20 cores@2.35 GHz</a:t>
                      </a:r>
                    </a:p>
                  </a:txBody>
                  <a:tcPr marL="76200" marR="76200" marT="19050" marB="19050" anchor="ctr">
                    <a:solidFill>
                      <a:schemeClr val="bg1"/>
                    </a:solidFill>
                  </a:tcPr>
                </a:tc>
                <a:extLst>
                  <a:ext uri="{0D108BD9-81ED-4DB2-BD59-A6C34878D82A}">
                    <a16:rowId xmlns:a16="http://schemas.microsoft.com/office/drawing/2014/main" val="3252497230"/>
                  </a:ext>
                </a:extLst>
              </a:tr>
              <a:tr h="251455">
                <a:tc>
                  <a:txBody>
                    <a:bodyPr/>
                    <a:lstStyle/>
                    <a:p>
                      <a:r>
                        <a:rPr lang="en-US" sz="1600" dirty="0">
                          <a:effectLst/>
                        </a:rPr>
                        <a:t>2 NPUs@2.0 GHz, 36 TOPS</a:t>
                      </a:r>
                    </a:p>
                  </a:txBody>
                  <a:tcPr marL="76200" marR="76200" marT="19050" marB="19050" anchor="ctr">
                    <a:solidFill>
                      <a:schemeClr val="bg1"/>
                    </a:solidFill>
                  </a:tcPr>
                </a:tc>
                <a:tc>
                  <a:txBody>
                    <a:bodyPr/>
                    <a:lstStyle/>
                    <a:p>
                      <a:r>
                        <a:rPr lang="en-US" sz="1600" dirty="0">
                          <a:effectLst/>
                        </a:rPr>
                        <a:t>3 NPUs@2.2 GHz, 50 TOPS</a:t>
                      </a:r>
                    </a:p>
                  </a:txBody>
                  <a:tcPr marL="76200" marR="76200" marT="19050" marB="19050" anchor="ctr">
                    <a:solidFill>
                      <a:schemeClr val="bg1"/>
                    </a:solidFill>
                  </a:tcPr>
                </a:tc>
                <a:extLst>
                  <a:ext uri="{0D108BD9-81ED-4DB2-BD59-A6C34878D82A}">
                    <a16:rowId xmlns:a16="http://schemas.microsoft.com/office/drawing/2014/main" val="938695446"/>
                  </a:ext>
                </a:extLst>
              </a:tr>
              <a:tr h="251455">
                <a:tc>
                  <a:txBody>
                    <a:bodyPr/>
                    <a:lstStyle/>
                    <a:p>
                      <a:r>
                        <a:rPr lang="en-US" sz="1600" dirty="0">
                          <a:effectLst/>
                        </a:rPr>
                        <a:t>1 GPU@1.0 GHz</a:t>
                      </a:r>
                    </a:p>
                  </a:txBody>
                  <a:tcPr marL="76200" marR="76200" marT="19050" marB="19050" anchor="ctr">
                    <a:solidFill>
                      <a:schemeClr val="bg1"/>
                    </a:solidFill>
                  </a:tcPr>
                </a:tc>
                <a:tc>
                  <a:txBody>
                    <a:bodyPr/>
                    <a:lstStyle/>
                    <a:p>
                      <a:r>
                        <a:rPr lang="en-US" sz="1600" dirty="0">
                          <a:effectLst/>
                        </a:rPr>
                        <a:t>No GPU</a:t>
                      </a:r>
                    </a:p>
                  </a:txBody>
                  <a:tcPr marL="76200" marR="76200" marT="19050" marB="19050" anchor="ctr">
                    <a:solidFill>
                      <a:schemeClr val="bg1"/>
                    </a:solidFill>
                  </a:tcPr>
                </a:tc>
                <a:extLst>
                  <a:ext uri="{0D108BD9-81ED-4DB2-BD59-A6C34878D82A}">
                    <a16:rowId xmlns:a16="http://schemas.microsoft.com/office/drawing/2014/main" val="586729973"/>
                  </a:ext>
                </a:extLst>
              </a:tr>
              <a:tr h="468930">
                <a:tc>
                  <a:txBody>
                    <a:bodyPr/>
                    <a:lstStyle/>
                    <a:p>
                      <a:r>
                        <a:rPr lang="en-US" sz="1600" dirty="0">
                          <a:effectLst/>
                        </a:rPr>
                        <a:t>Process: 14 nm </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Process: 7nm or N4 (4nm class)</a:t>
                      </a:r>
                    </a:p>
                  </a:txBody>
                  <a:tcPr marL="76200" marR="76200" marT="19050" marB="19050" anchor="ctr">
                    <a:solidFill>
                      <a:schemeClr val="bg1"/>
                    </a:solidFill>
                  </a:tcPr>
                </a:tc>
                <a:extLst>
                  <a:ext uri="{0D108BD9-81ED-4DB2-BD59-A6C34878D82A}">
                    <a16:rowId xmlns:a16="http://schemas.microsoft.com/office/drawing/2014/main" val="943324649"/>
                  </a:ext>
                </a:extLst>
              </a:tr>
              <a:tr h="409281">
                <a:tc>
                  <a:txBody>
                    <a:bodyPr/>
                    <a:lstStyle/>
                    <a:p>
                      <a:r>
                        <a:rPr lang="en-US" sz="1600" dirty="0">
                          <a:effectLst/>
                        </a:rPr>
                        <a:t>Camera resolution: 1.2MP</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Camera resolution: 5MP</a:t>
                      </a:r>
                    </a:p>
                  </a:txBody>
                  <a:tcPr marL="76200" marR="76200" marT="19050" marB="19050" anchor="ctr">
                    <a:solidFill>
                      <a:schemeClr val="bg1"/>
                    </a:solidFill>
                  </a:tcPr>
                </a:tc>
                <a:extLst>
                  <a:ext uri="{0D108BD9-81ED-4DB2-BD59-A6C34878D82A}">
                    <a16:rowId xmlns:a16="http://schemas.microsoft.com/office/drawing/2014/main" val="2304204895"/>
                  </a:ext>
                </a:extLst>
              </a:tr>
            </a:tbl>
          </a:graphicData>
        </a:graphic>
      </p:graphicFrame>
      <p:sp>
        <p:nvSpPr>
          <p:cNvPr id="7" name="TextBox 6">
            <a:extLst>
              <a:ext uri="{FF2B5EF4-FFF2-40B4-BE49-F238E27FC236}">
                <a16:creationId xmlns:a16="http://schemas.microsoft.com/office/drawing/2014/main" id="{8862222D-13A8-4B91-09C9-523866DE2379}"/>
              </a:ext>
            </a:extLst>
          </p:cNvPr>
          <p:cNvSpPr txBox="1"/>
          <p:nvPr/>
        </p:nvSpPr>
        <p:spPr>
          <a:xfrm>
            <a:off x="8660064" y="3850695"/>
            <a:ext cx="1558440" cy="369332"/>
          </a:xfrm>
          <a:prstGeom prst="rect">
            <a:avLst/>
          </a:prstGeom>
          <a:noFill/>
        </p:spPr>
        <p:txBody>
          <a:bodyPr wrap="none" rtlCol="0">
            <a:spAutoFit/>
          </a:bodyPr>
          <a:lstStyle/>
          <a:p>
            <a:r>
              <a:rPr lang="en-US" dirty="0"/>
              <a:t>HW3 floorplan</a:t>
            </a:r>
            <a:endParaRPr lang="en-SE" dirty="0"/>
          </a:p>
        </p:txBody>
      </p:sp>
      <p:sp>
        <p:nvSpPr>
          <p:cNvPr id="11" name="TextBox 10">
            <a:extLst>
              <a:ext uri="{FF2B5EF4-FFF2-40B4-BE49-F238E27FC236}">
                <a16:creationId xmlns:a16="http://schemas.microsoft.com/office/drawing/2014/main" id="{754EC11E-4542-D1A2-E194-B709EAFAE284}"/>
              </a:ext>
            </a:extLst>
          </p:cNvPr>
          <p:cNvSpPr txBox="1"/>
          <p:nvPr/>
        </p:nvSpPr>
        <p:spPr>
          <a:xfrm>
            <a:off x="7000374" y="6577376"/>
            <a:ext cx="4662237" cy="253916"/>
          </a:xfrm>
          <a:prstGeom prst="rect">
            <a:avLst/>
          </a:prstGeom>
          <a:noFill/>
        </p:spPr>
        <p:txBody>
          <a:bodyPr wrap="square">
            <a:spAutoFit/>
          </a:bodyPr>
          <a:lstStyle/>
          <a:p>
            <a:r>
              <a:rPr lang="en-SE" sz="1050" dirty="0"/>
              <a:t>https://www.autopilotreview.com/tesla-hardware-4-rolling-out-to-new-vehicles/</a:t>
            </a:r>
          </a:p>
        </p:txBody>
      </p:sp>
    </p:spTree>
    <p:extLst>
      <p:ext uri="{BB962C8B-B14F-4D97-AF65-F5344CB8AC3E}">
        <p14:creationId xmlns:p14="http://schemas.microsoft.com/office/powerpoint/2010/main" val="119071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10FE-6C62-950B-EE52-A0FB14DDBC64}"/>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CAFCF165-5918-7EC2-92A0-2C9A0AFA1A4C}"/>
              </a:ext>
            </a:extLst>
          </p:cNvPr>
          <p:cNvSpPr>
            <a:spLocks noGrp="1"/>
          </p:cNvSpPr>
          <p:nvPr>
            <p:ph idx="1"/>
          </p:nvPr>
        </p:nvSpPr>
        <p:spPr/>
        <p:txBody>
          <a:bodyPr/>
          <a:lstStyle/>
          <a:p>
            <a:r>
              <a:rPr lang="en-US" dirty="0"/>
              <a:t>Some companies offer integration solutions based on chip products from other vendors</a:t>
            </a:r>
          </a:p>
          <a:p>
            <a:pPr lvl="1"/>
            <a:r>
              <a:rPr lang="en-US" dirty="0"/>
              <a:t>Delphi/Audi </a:t>
            </a:r>
            <a:r>
              <a:rPr lang="en-US" dirty="0" err="1"/>
              <a:t>zFAS</a:t>
            </a:r>
            <a:r>
              <a:rPr lang="en-US" dirty="0"/>
              <a:t> (Central Driver Assistance Center)</a:t>
            </a:r>
          </a:p>
          <a:p>
            <a:pPr lvl="2"/>
            <a:r>
              <a:rPr lang="en-US" dirty="0"/>
              <a:t>based on NVIDIA Tegra K1 and Mobileye EyeQ3</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Many others</a:t>
            </a:r>
          </a:p>
          <a:p>
            <a:pPr lvl="2"/>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E81D9D04-468A-2D6B-C0AE-0A2D696A5B1C}"/>
              </a:ext>
            </a:extLst>
          </p:cNvPr>
          <p:cNvSpPr>
            <a:spLocks noGrp="1"/>
          </p:cNvSpPr>
          <p:nvPr>
            <p:ph type="sldNum" sz="quarter" idx="12"/>
          </p:nvPr>
        </p:nvSpPr>
        <p:spPr/>
        <p:txBody>
          <a:bodyPr/>
          <a:lstStyle/>
          <a:p>
            <a:fld id="{1F57BF9A-7B35-9447-9112-EAE7E91B4E99}" type="slidenum">
              <a:rPr lang="en-US" smtClean="0"/>
              <a:t>15</a:t>
            </a:fld>
            <a:endParaRPr lang="en-US"/>
          </a:p>
        </p:txBody>
      </p:sp>
    </p:spTree>
    <p:extLst>
      <p:ext uri="{BB962C8B-B14F-4D97-AF65-F5344CB8AC3E}">
        <p14:creationId xmlns:p14="http://schemas.microsoft.com/office/powerpoint/2010/main" val="42595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2F4A-B735-9EDB-5EC9-EE8024B28066}"/>
              </a:ext>
            </a:extLst>
          </p:cNvPr>
          <p:cNvSpPr>
            <a:spLocks noGrp="1"/>
          </p:cNvSpPr>
          <p:nvPr>
            <p:ph type="title"/>
          </p:nvPr>
        </p:nvSpPr>
        <p:spPr/>
        <p:txBody>
          <a:bodyPr/>
          <a:lstStyle/>
          <a:p>
            <a:r>
              <a:rPr lang="en-US" dirty="0"/>
              <a:t>In-Vehicle Networks</a:t>
            </a:r>
            <a:endParaRPr lang="en-SE" dirty="0"/>
          </a:p>
        </p:txBody>
      </p:sp>
      <p:sp>
        <p:nvSpPr>
          <p:cNvPr id="3" name="Content Placeholder 2">
            <a:extLst>
              <a:ext uri="{FF2B5EF4-FFF2-40B4-BE49-F238E27FC236}">
                <a16:creationId xmlns:a16="http://schemas.microsoft.com/office/drawing/2014/main" id="{60F78AF6-A436-DA53-8D93-2763A61F45AA}"/>
              </a:ext>
            </a:extLst>
          </p:cNvPr>
          <p:cNvSpPr>
            <a:spLocks noGrp="1"/>
          </p:cNvSpPr>
          <p:nvPr>
            <p:ph idx="1"/>
          </p:nvPr>
        </p:nvSpPr>
        <p:spPr>
          <a:xfrm>
            <a:off x="360947" y="1285719"/>
            <a:ext cx="6264443" cy="2564386"/>
          </a:xfrm>
        </p:spPr>
        <p:txBody>
          <a:bodyPr>
            <a:normAutofit fontScale="47500" lnSpcReduction="20000"/>
          </a:bodyPr>
          <a:lstStyle/>
          <a:p>
            <a:r>
              <a:rPr lang="en-US" dirty="0"/>
              <a:t>Ethernet as high-bandwidth backbone network</a:t>
            </a:r>
          </a:p>
          <a:p>
            <a:pPr lvl="1"/>
            <a:r>
              <a:rPr lang="en-US" dirty="0"/>
              <a:t>Ethernet Time-Sensitive Networking (TSN) posed to be the dominating standard protocol</a:t>
            </a:r>
          </a:p>
          <a:p>
            <a:pPr lvl="1"/>
            <a:r>
              <a:rPr lang="en-US" dirty="0"/>
              <a:t>Regular Ethernet is also used for diagnostics</a:t>
            </a:r>
          </a:p>
          <a:p>
            <a:r>
              <a:rPr lang="en-US" dirty="0"/>
              <a:t>Media Oriented Systems Transport (MOST) for multimedia (audio/video) transmission</a:t>
            </a:r>
          </a:p>
          <a:p>
            <a:r>
              <a:rPr lang="en-US" dirty="0" err="1"/>
              <a:t>FlexRay</a:t>
            </a:r>
            <a:r>
              <a:rPr lang="en-US" dirty="0"/>
              <a:t> for safety-critical X-by-Wire, where X stands for brake, steer, drive…</a:t>
            </a:r>
          </a:p>
          <a:p>
            <a:r>
              <a:rPr lang="en-US" dirty="0"/>
              <a:t>CAN (Controller Area Network) for low-bandwidth network and interfacing with sensors/actuators</a:t>
            </a:r>
          </a:p>
          <a:p>
            <a:r>
              <a:rPr lang="en-US" dirty="0"/>
              <a:t>LIN (Local Interconnect Network) for body electronics, e.g., door, light, rearview mirrors…</a:t>
            </a:r>
          </a:p>
        </p:txBody>
      </p:sp>
      <p:sp>
        <p:nvSpPr>
          <p:cNvPr id="4" name="Slide Number Placeholder 3">
            <a:extLst>
              <a:ext uri="{FF2B5EF4-FFF2-40B4-BE49-F238E27FC236}">
                <a16:creationId xmlns:a16="http://schemas.microsoft.com/office/drawing/2014/main" id="{23B9D40C-9B14-9983-8D0C-F061AF9EE5F3}"/>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2" descr="Automotive Networking">
            <a:extLst>
              <a:ext uri="{FF2B5EF4-FFF2-40B4-BE49-F238E27FC236}">
                <a16:creationId xmlns:a16="http://schemas.microsoft.com/office/drawing/2014/main" id="{1A261E09-93F6-2B3C-DAC1-25CB6F88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74" y="2052136"/>
            <a:ext cx="5538705" cy="32160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3">
            <a:extLst>
              <a:ext uri="{FF2B5EF4-FFF2-40B4-BE49-F238E27FC236}">
                <a16:creationId xmlns:a16="http://schemas.microsoft.com/office/drawing/2014/main" id="{272B8423-141D-5270-081C-4B334EE6A994}"/>
              </a:ext>
            </a:extLst>
          </p:cNvPr>
          <p:cNvGraphicFramePr>
            <a:graphicFrameLocks/>
          </p:cNvGraphicFramePr>
          <p:nvPr>
            <p:extLst>
              <p:ext uri="{D42A27DB-BD31-4B8C-83A1-F6EECF244321}">
                <p14:modId xmlns:p14="http://schemas.microsoft.com/office/powerpoint/2010/main" val="2421758398"/>
              </p:ext>
            </p:extLst>
          </p:nvPr>
        </p:nvGraphicFramePr>
        <p:xfrm>
          <a:off x="487195" y="3649115"/>
          <a:ext cx="5837832" cy="3145823"/>
        </p:xfrm>
        <a:graphic>
          <a:graphicData uri="http://schemas.openxmlformats.org/drawingml/2006/table">
            <a:tbl>
              <a:tblPr firstRow="1" bandRow="1">
                <a:tableStyleId>{5C22544A-7EE6-4342-B048-85BDC9FD1C3A}</a:tableStyleId>
              </a:tblPr>
              <a:tblGrid>
                <a:gridCol w="1514484">
                  <a:extLst>
                    <a:ext uri="{9D8B030D-6E8A-4147-A177-3AD203B41FA5}">
                      <a16:colId xmlns:a16="http://schemas.microsoft.com/office/drawing/2014/main" val="1127980748"/>
                    </a:ext>
                  </a:extLst>
                </a:gridCol>
                <a:gridCol w="1419727">
                  <a:extLst>
                    <a:ext uri="{9D8B030D-6E8A-4147-A177-3AD203B41FA5}">
                      <a16:colId xmlns:a16="http://schemas.microsoft.com/office/drawing/2014/main" val="3722599048"/>
                    </a:ext>
                  </a:extLst>
                </a:gridCol>
                <a:gridCol w="2903621">
                  <a:extLst>
                    <a:ext uri="{9D8B030D-6E8A-4147-A177-3AD203B41FA5}">
                      <a16:colId xmlns:a16="http://schemas.microsoft.com/office/drawing/2014/main" val="2860937564"/>
                    </a:ext>
                  </a:extLst>
                </a:gridCol>
              </a:tblGrid>
              <a:tr h="370840">
                <a:tc>
                  <a:txBody>
                    <a:bodyPr/>
                    <a:lstStyle/>
                    <a:p>
                      <a:pPr algn="ctr"/>
                      <a:r>
                        <a:rPr lang="en-US" sz="1400" b="1" dirty="0"/>
                        <a:t>Protocol</a:t>
                      </a:r>
                    </a:p>
                  </a:txBody>
                  <a:tcPr/>
                </a:tc>
                <a:tc>
                  <a:txBody>
                    <a:bodyPr/>
                    <a:lstStyle/>
                    <a:p>
                      <a:pPr algn="ctr"/>
                      <a:r>
                        <a:rPr lang="en-US" sz="1400" b="1" dirty="0" err="1"/>
                        <a:t>Datarate</a:t>
                      </a:r>
                      <a:endParaRPr lang="en-US" sz="1400" b="1" dirty="0"/>
                    </a:p>
                  </a:txBody>
                  <a:tcPr/>
                </a:tc>
                <a:tc>
                  <a:txBody>
                    <a:bodyPr/>
                    <a:lstStyle/>
                    <a:p>
                      <a:pPr algn="ctr"/>
                      <a:r>
                        <a:rPr lang="en-US" sz="1400" b="1" dirty="0"/>
                        <a:t>Applications</a:t>
                      </a:r>
                    </a:p>
                  </a:txBody>
                  <a:tcPr/>
                </a:tc>
                <a:extLst>
                  <a:ext uri="{0D108BD9-81ED-4DB2-BD59-A6C34878D82A}">
                    <a16:rowId xmlns:a16="http://schemas.microsoft.com/office/drawing/2014/main" val="2326073035"/>
                  </a:ext>
                </a:extLst>
              </a:tr>
              <a:tr h="370840">
                <a:tc>
                  <a:txBody>
                    <a:bodyPr/>
                    <a:lstStyle/>
                    <a:p>
                      <a:r>
                        <a:rPr lang="en-US" altLang="zh-CN" sz="1400" dirty="0"/>
                        <a:t>LIN</a:t>
                      </a:r>
                      <a:endParaRPr lang="en-US" sz="1400" dirty="0"/>
                    </a:p>
                  </a:txBody>
                  <a:tcPr/>
                </a:tc>
                <a:tc>
                  <a:txBody>
                    <a:bodyPr/>
                    <a:lstStyle/>
                    <a:p>
                      <a:r>
                        <a:rPr lang="en-US" sz="1400" dirty="0"/>
                        <a:t>10 kbps</a:t>
                      </a:r>
                    </a:p>
                  </a:txBody>
                  <a:tcPr/>
                </a:tc>
                <a:tc>
                  <a:txBody>
                    <a:bodyPr/>
                    <a:lstStyle/>
                    <a:p>
                      <a:r>
                        <a:rPr lang="en-US" sz="1400" dirty="0"/>
                        <a:t>Sensor/Actuator networking</a:t>
                      </a:r>
                    </a:p>
                  </a:txBody>
                  <a:tcPr/>
                </a:tc>
                <a:extLst>
                  <a:ext uri="{0D108BD9-81ED-4DB2-BD59-A6C34878D82A}">
                    <a16:rowId xmlns:a16="http://schemas.microsoft.com/office/drawing/2014/main" val="148933530"/>
                  </a:ext>
                </a:extLst>
              </a:tr>
              <a:tr h="370840">
                <a:tc>
                  <a:txBody>
                    <a:bodyPr/>
                    <a:lstStyle/>
                    <a:p>
                      <a:r>
                        <a:rPr lang="en-US" sz="1400" dirty="0"/>
                        <a:t>Low-</a:t>
                      </a:r>
                      <a:r>
                        <a:rPr lang="en-US" sz="1400" baseline="0" dirty="0"/>
                        <a:t>speed CAN</a:t>
                      </a:r>
                      <a:endParaRPr lang="en-US" sz="1400" dirty="0"/>
                    </a:p>
                  </a:txBody>
                  <a:tcPr/>
                </a:tc>
                <a:tc>
                  <a:txBody>
                    <a:bodyPr/>
                    <a:lstStyle/>
                    <a:p>
                      <a:r>
                        <a:rPr lang="en-US" sz="1400" dirty="0"/>
                        <a:t>125 kbps</a:t>
                      </a:r>
                    </a:p>
                  </a:txBody>
                  <a:tcPr/>
                </a:tc>
                <a:tc>
                  <a:txBody>
                    <a:bodyPr/>
                    <a:lstStyle/>
                    <a:p>
                      <a:r>
                        <a:rPr lang="en-US" sz="1400" dirty="0"/>
                        <a:t>Body and comfort</a:t>
                      </a:r>
                    </a:p>
                  </a:txBody>
                  <a:tcPr/>
                </a:tc>
                <a:extLst>
                  <a:ext uri="{0D108BD9-81ED-4DB2-BD59-A6C34878D82A}">
                    <a16:rowId xmlns:a16="http://schemas.microsoft.com/office/drawing/2014/main" val="1116883108"/>
                  </a:ext>
                </a:extLst>
              </a:tr>
              <a:tr h="370840">
                <a:tc>
                  <a:txBody>
                    <a:bodyPr/>
                    <a:lstStyle/>
                    <a:p>
                      <a:r>
                        <a:rPr lang="en-US" sz="1400" dirty="0"/>
                        <a:t>High-speed CAN</a:t>
                      </a:r>
                    </a:p>
                  </a:txBody>
                  <a:tcPr/>
                </a:tc>
                <a:tc>
                  <a:txBody>
                    <a:bodyPr/>
                    <a:lstStyle/>
                    <a:p>
                      <a:r>
                        <a:rPr lang="en-US" sz="1400" dirty="0"/>
                        <a:t>1 Mbps</a:t>
                      </a:r>
                    </a:p>
                  </a:txBody>
                  <a:tcPr/>
                </a:tc>
                <a:tc>
                  <a:txBody>
                    <a:bodyPr/>
                    <a:lstStyle/>
                    <a:p>
                      <a:r>
                        <a:rPr lang="en-US" sz="1400" dirty="0"/>
                        <a:t>Powertrain and chassis</a:t>
                      </a:r>
                    </a:p>
                  </a:txBody>
                  <a:tcPr/>
                </a:tc>
                <a:extLst>
                  <a:ext uri="{0D108BD9-81ED-4DB2-BD59-A6C34878D82A}">
                    <a16:rowId xmlns:a16="http://schemas.microsoft.com/office/drawing/2014/main" val="263318655"/>
                  </a:ext>
                </a:extLst>
              </a:tr>
              <a:tr h="370840">
                <a:tc>
                  <a:txBody>
                    <a:bodyPr/>
                    <a:lstStyle/>
                    <a:p>
                      <a:r>
                        <a:rPr lang="en-US" sz="1400" dirty="0"/>
                        <a:t>CAN-FD</a:t>
                      </a:r>
                    </a:p>
                  </a:txBody>
                  <a:tcPr/>
                </a:tc>
                <a:tc>
                  <a:txBody>
                    <a:bodyPr/>
                    <a:lstStyle/>
                    <a:p>
                      <a:r>
                        <a:rPr lang="en-US" sz="1400" dirty="0"/>
                        <a:t>8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4265113929"/>
                  </a:ext>
                </a:extLst>
              </a:tr>
              <a:tr h="402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FlexRay</a:t>
                      </a:r>
                      <a:endParaRPr lang="en-US" sz="1400" dirty="0"/>
                    </a:p>
                  </a:txBody>
                  <a:tcPr/>
                </a:tc>
                <a:tc>
                  <a:txBody>
                    <a:bodyPr/>
                    <a:lstStyle/>
                    <a:p>
                      <a:r>
                        <a:rPr lang="en-US" sz="1400" dirty="0"/>
                        <a:t>20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696674943"/>
                  </a:ext>
                </a:extLst>
              </a:tr>
              <a:tr h="370840">
                <a:tc>
                  <a:txBody>
                    <a:bodyPr/>
                    <a:lstStyle/>
                    <a:p>
                      <a:r>
                        <a:rPr lang="en-US" sz="1400" dirty="0"/>
                        <a:t>MOST150</a:t>
                      </a:r>
                    </a:p>
                  </a:txBody>
                  <a:tcPr/>
                </a:tc>
                <a:tc>
                  <a:txBody>
                    <a:bodyPr/>
                    <a:lstStyle/>
                    <a:p>
                      <a:r>
                        <a:rPr lang="en-US" sz="1400" dirty="0"/>
                        <a:t>150</a:t>
                      </a:r>
                      <a:r>
                        <a:rPr lang="en-US" sz="1400" baseline="0" dirty="0"/>
                        <a:t> Mbps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Infotainment (audio/video)</a:t>
                      </a:r>
                    </a:p>
                  </a:txBody>
                  <a:tcPr/>
                </a:tc>
                <a:extLst>
                  <a:ext uri="{0D108BD9-81ED-4DB2-BD59-A6C34878D82A}">
                    <a16:rowId xmlns:a16="http://schemas.microsoft.com/office/drawing/2014/main" val="774005280"/>
                  </a:ext>
                </a:extLst>
              </a:tr>
              <a:tr h="370840">
                <a:tc>
                  <a:txBody>
                    <a:bodyPr/>
                    <a:lstStyle/>
                    <a:p>
                      <a:r>
                        <a:rPr lang="en-US" sz="1400" dirty="0"/>
                        <a:t>Ethernet</a:t>
                      </a:r>
                    </a:p>
                  </a:txBody>
                  <a:tcPr/>
                </a:tc>
                <a:tc>
                  <a:txBody>
                    <a:bodyPr/>
                    <a:lstStyle/>
                    <a:p>
                      <a:r>
                        <a:rPr lang="en-US" sz="1400" dirty="0"/>
                        <a:t>100</a:t>
                      </a:r>
                      <a:r>
                        <a:rPr lang="en-US" sz="1400" baseline="0" dirty="0"/>
                        <a:t> Mbps</a:t>
                      </a:r>
                      <a:r>
                        <a:rPr lang="en-US" sz="1400" dirty="0"/>
                        <a:t> to </a:t>
                      </a:r>
                    </a:p>
                    <a:p>
                      <a:r>
                        <a:rPr lang="en-US" sz="1400" dirty="0"/>
                        <a:t>10</a:t>
                      </a:r>
                      <a:r>
                        <a:rPr lang="en-US" sz="1400" baseline="0" dirty="0"/>
                        <a:t> </a:t>
                      </a:r>
                      <a:r>
                        <a:rPr lang="en-US" sz="1400" baseline="0" dirty="0" err="1"/>
                        <a:t>Gbps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Backbone network</a:t>
                      </a:r>
                    </a:p>
                  </a:txBody>
                  <a:tcPr/>
                </a:tc>
                <a:extLst>
                  <a:ext uri="{0D108BD9-81ED-4DB2-BD59-A6C34878D82A}">
                    <a16:rowId xmlns:a16="http://schemas.microsoft.com/office/drawing/2014/main" val="3874632698"/>
                  </a:ext>
                </a:extLst>
              </a:tr>
            </a:tbl>
          </a:graphicData>
        </a:graphic>
      </p:graphicFrame>
    </p:spTree>
    <p:extLst>
      <p:ext uri="{BB962C8B-B14F-4D97-AF65-F5344CB8AC3E}">
        <p14:creationId xmlns:p14="http://schemas.microsoft.com/office/powerpoint/2010/main" val="388166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163D-E966-FFE7-1031-B1C4B3B6774B}"/>
              </a:ext>
            </a:extLst>
          </p:cNvPr>
          <p:cNvSpPr>
            <a:spLocks noGrp="1"/>
          </p:cNvSpPr>
          <p:nvPr>
            <p:ph type="title"/>
          </p:nvPr>
        </p:nvSpPr>
        <p:spPr/>
        <p:txBody>
          <a:bodyPr/>
          <a:lstStyle/>
          <a:p>
            <a:pPr algn="ctr"/>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8D30F5D2-2CFF-CD35-EAA0-570DF2C5F6D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816F96A-3CFE-8D2D-3E3D-89BCDA835F21}"/>
              </a:ext>
            </a:extLst>
          </p:cNvPr>
          <p:cNvSpPr>
            <a:spLocks noGrp="1"/>
          </p:cNvSpPr>
          <p:nvPr>
            <p:ph type="sldNum" sz="quarter" idx="12"/>
          </p:nvPr>
        </p:nvSpPr>
        <p:spPr/>
        <p:txBody>
          <a:bodyPr/>
          <a:lstStyle/>
          <a:p>
            <a:fld id="{1F57BF9A-7B35-9447-9112-EAE7E91B4E99}" type="slidenum">
              <a:rPr lang="en-US" smtClean="0"/>
              <a:t>17</a:t>
            </a:fld>
            <a:endParaRPr lang="en-US"/>
          </a:p>
        </p:txBody>
      </p:sp>
      <p:pic>
        <p:nvPicPr>
          <p:cNvPr id="5" name="Picture 4" descr="Image result for software platform">
            <a:extLst>
              <a:ext uri="{FF2B5EF4-FFF2-40B4-BE49-F238E27FC236}">
                <a16:creationId xmlns:a16="http://schemas.microsoft.com/office/drawing/2014/main" id="{1D878CB4-0B51-4A03-32D8-9F235563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277" y="1388427"/>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AAF392-8117-A7E1-0BC0-F2CACCE19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916" y="3598994"/>
            <a:ext cx="5823568" cy="20916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9CB0AB-9335-93F0-7AF1-DFB1A278E584}"/>
              </a:ext>
            </a:extLst>
          </p:cNvPr>
          <p:cNvSpPr>
            <a:spLocks noGrp="1"/>
          </p:cNvSpPr>
          <p:nvPr>
            <p:ph type="title"/>
          </p:nvPr>
        </p:nvSpPr>
        <p:spPr/>
        <p:txBody>
          <a:bodyPr/>
          <a:lstStyle/>
          <a:p>
            <a:r>
              <a:rPr lang="en-US" dirty="0"/>
              <a:t>AUTOSAR Consortium</a:t>
            </a:r>
            <a:endParaRPr lang="en-SE" dirty="0"/>
          </a:p>
        </p:txBody>
      </p:sp>
      <p:sp>
        <p:nvSpPr>
          <p:cNvPr id="3" name="Content Placeholder 2">
            <a:extLst>
              <a:ext uri="{FF2B5EF4-FFF2-40B4-BE49-F238E27FC236}">
                <a16:creationId xmlns:a16="http://schemas.microsoft.com/office/drawing/2014/main" id="{FD35C52E-A9DA-D5EF-B57C-F4B62264A7BD}"/>
              </a:ext>
            </a:extLst>
          </p:cNvPr>
          <p:cNvSpPr>
            <a:spLocks noGrp="1"/>
          </p:cNvSpPr>
          <p:nvPr>
            <p:ph idx="1"/>
          </p:nvPr>
        </p:nvSpPr>
        <p:spPr>
          <a:xfrm>
            <a:off x="622737" y="1237593"/>
            <a:ext cx="10949153" cy="1826449"/>
          </a:xfrm>
        </p:spPr>
        <p:txBody>
          <a:bodyPr>
            <a:normAutofit fontScale="9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7CF9528-EFAE-4D6A-C64A-CB11809450A2}"/>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7E57A242-92EB-82B6-0F95-0A388CF3B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98" y="2903621"/>
            <a:ext cx="6410013" cy="38913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2DE27F-DD7B-295D-93BD-2BD628129769}"/>
              </a:ext>
            </a:extLst>
          </p:cNvPr>
          <p:cNvSpPr txBox="1"/>
          <p:nvPr/>
        </p:nvSpPr>
        <p:spPr>
          <a:xfrm>
            <a:off x="7436581" y="5436710"/>
            <a:ext cx="3225563" cy="253916"/>
          </a:xfrm>
          <a:prstGeom prst="rect">
            <a:avLst/>
          </a:prstGeom>
          <a:noFill/>
        </p:spPr>
        <p:txBody>
          <a:bodyPr wrap="none" rtlCol="0">
            <a:spAutoFit/>
          </a:bodyPr>
          <a:lstStyle/>
          <a:p>
            <a:r>
              <a:rPr lang="en-US" sz="1050" dirty="0"/>
              <a:t>https://promwad.com/news/autosar-layer-architecture</a:t>
            </a:r>
            <a:endParaRPr lang="en-SE" sz="1050" dirty="0"/>
          </a:p>
        </p:txBody>
      </p:sp>
    </p:spTree>
    <p:extLst>
      <p:ext uri="{BB962C8B-B14F-4D97-AF65-F5344CB8AC3E}">
        <p14:creationId xmlns:p14="http://schemas.microsoft.com/office/powerpoint/2010/main" val="244505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6BAA-6988-A38B-9126-E9E4BEBA0A06}"/>
              </a:ext>
            </a:extLst>
          </p:cNvPr>
          <p:cNvSpPr>
            <a:spLocks noGrp="1"/>
          </p:cNvSpPr>
          <p:nvPr>
            <p:ph type="title"/>
          </p:nvPr>
        </p:nvSpPr>
        <p:spPr/>
        <p:txBody>
          <a:bodyPr/>
          <a:lstStyle/>
          <a:p>
            <a:r>
              <a:rPr lang="en-US" dirty="0"/>
              <a:t>AUTOSAR Classic and Adaptive Platforms</a:t>
            </a:r>
            <a:endParaRPr lang="en-SE" dirty="0"/>
          </a:p>
        </p:txBody>
      </p:sp>
      <p:sp>
        <p:nvSpPr>
          <p:cNvPr id="3" name="Content Placeholder 2">
            <a:extLst>
              <a:ext uri="{FF2B5EF4-FFF2-40B4-BE49-F238E27FC236}">
                <a16:creationId xmlns:a16="http://schemas.microsoft.com/office/drawing/2014/main" id="{C56FD735-0E3A-B7EF-6A87-BFE9B730510F}"/>
              </a:ext>
            </a:extLst>
          </p:cNvPr>
          <p:cNvSpPr>
            <a:spLocks noGrp="1"/>
          </p:cNvSpPr>
          <p:nvPr>
            <p:ph idx="1"/>
          </p:nvPr>
        </p:nvSpPr>
        <p:spPr>
          <a:xfrm>
            <a:off x="622737" y="1237592"/>
            <a:ext cx="10949153" cy="2112511"/>
          </a:xfrm>
        </p:spPr>
        <p:txBody>
          <a:bodyPr>
            <a:normAutofit fontScale="85000" lnSpcReduction="20000"/>
          </a:bodyPr>
          <a:lstStyle/>
          <a:p>
            <a:r>
              <a:rPr lang="en-US" dirty="0"/>
              <a:t>AUTOSAR-CP (Classic Platform) is an industry standard for resource-constrained safety-critical ECUs</a:t>
            </a:r>
          </a:p>
          <a:p>
            <a:r>
              <a:rPr lang="en-US" dirty="0"/>
              <a:t>AUTOSAR-AP (Adaptive Platform) is an industry standard for high-performance multicore automotive ECUs</a:t>
            </a:r>
          </a:p>
          <a:p>
            <a:pPr lvl="1"/>
            <a:r>
              <a:rPr lang="en-US" dirty="0"/>
              <a:t>AUTOSAR-AP allows dynamic linking of services and clients during ECU runtime, which facilitates Over-the-Air (OTA) Update</a:t>
            </a:r>
            <a:endParaRPr lang="en-SE" dirty="0"/>
          </a:p>
          <a:p>
            <a:endParaRPr lang="en-SE" dirty="0"/>
          </a:p>
        </p:txBody>
      </p:sp>
      <p:sp>
        <p:nvSpPr>
          <p:cNvPr id="4" name="Slide Number Placeholder 3">
            <a:extLst>
              <a:ext uri="{FF2B5EF4-FFF2-40B4-BE49-F238E27FC236}">
                <a16:creationId xmlns:a16="http://schemas.microsoft.com/office/drawing/2014/main" id="{0D67C280-D0C6-8615-2AD4-64DE5617F7E5}"/>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4">
            <a:extLst>
              <a:ext uri="{FF2B5EF4-FFF2-40B4-BE49-F238E27FC236}">
                <a16:creationId xmlns:a16="http://schemas.microsoft.com/office/drawing/2014/main" id="{6EB35FC5-43E2-AE76-7C4D-47266CD9AC0E}"/>
              </a:ext>
            </a:extLst>
          </p:cNvPr>
          <p:cNvPicPr>
            <a:picLocks noChangeAspect="1"/>
          </p:cNvPicPr>
          <p:nvPr/>
        </p:nvPicPr>
        <p:blipFill>
          <a:blip r:embed="rId2"/>
          <a:stretch>
            <a:fillRect/>
          </a:stretch>
        </p:blipFill>
        <p:spPr>
          <a:xfrm>
            <a:off x="517002" y="3247264"/>
            <a:ext cx="5498786" cy="3453343"/>
          </a:xfrm>
          <a:prstGeom prst="rect">
            <a:avLst/>
          </a:prstGeom>
        </p:spPr>
      </p:pic>
      <p:pic>
        <p:nvPicPr>
          <p:cNvPr id="6" name="Picture 2">
            <a:extLst>
              <a:ext uri="{FF2B5EF4-FFF2-40B4-BE49-F238E27FC236}">
                <a16:creationId xmlns:a16="http://schemas.microsoft.com/office/drawing/2014/main" id="{0A9449A7-3817-2EF1-5245-D28896BE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13" y="3247264"/>
            <a:ext cx="5237300" cy="34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pPr algn="ctr"/>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2</a:t>
            </a:fld>
            <a:endParaRPr lang="en-US"/>
          </a:p>
        </p:txBody>
      </p:sp>
      <p:pic>
        <p:nvPicPr>
          <p:cNvPr id="5" name="Picture 2" descr="Image result for computer chips">
            <a:extLst>
              <a:ext uri="{FF2B5EF4-FFF2-40B4-BE49-F238E27FC236}">
                <a16:creationId xmlns:a16="http://schemas.microsoft.com/office/drawing/2014/main" id="{AF6EA1A7-530C-62CF-AC5D-4E424B1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309699"/>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7020-6C59-184D-F792-0D76064D239E}"/>
              </a:ext>
            </a:extLst>
          </p:cNvPr>
          <p:cNvSpPr>
            <a:spLocks noGrp="1"/>
          </p:cNvSpPr>
          <p:nvPr>
            <p:ph type="title"/>
          </p:nvPr>
        </p:nvSpPr>
        <p:spPr/>
        <p:txBody>
          <a:bodyPr>
            <a:normAutofit/>
          </a:bodyPr>
          <a:lstStyle/>
          <a:p>
            <a:r>
              <a:rPr lang="en-US" dirty="0"/>
              <a:t>AUTOSAR Classic vs. Adaptive</a:t>
            </a:r>
            <a:endParaRPr lang="en-SE" dirty="0"/>
          </a:p>
        </p:txBody>
      </p:sp>
      <p:graphicFrame>
        <p:nvGraphicFramePr>
          <p:cNvPr id="7" name="Content Placeholder 6">
            <a:extLst>
              <a:ext uri="{FF2B5EF4-FFF2-40B4-BE49-F238E27FC236}">
                <a16:creationId xmlns:a16="http://schemas.microsoft.com/office/drawing/2014/main" id="{8C28B76C-E6BD-BA09-67B1-43E658DB1D00}"/>
              </a:ext>
            </a:extLst>
          </p:cNvPr>
          <p:cNvGraphicFramePr>
            <a:graphicFrameLocks noGrp="1"/>
          </p:cNvGraphicFramePr>
          <p:nvPr>
            <p:ph idx="1"/>
            <p:extLst>
              <p:ext uri="{D42A27DB-BD31-4B8C-83A1-F6EECF244321}">
                <p14:modId xmlns:p14="http://schemas.microsoft.com/office/powerpoint/2010/main" val="3124892548"/>
              </p:ext>
            </p:extLst>
          </p:nvPr>
        </p:nvGraphicFramePr>
        <p:xfrm>
          <a:off x="621507" y="1222417"/>
          <a:ext cx="10948986" cy="3591560"/>
        </p:xfrm>
        <a:graphic>
          <a:graphicData uri="http://schemas.openxmlformats.org/drawingml/2006/table">
            <a:tbl>
              <a:tblPr firstRow="1" bandRow="1">
                <a:tableStyleId>{5C22544A-7EE6-4342-B048-85BDC9FD1C3A}</a:tableStyleId>
              </a:tblPr>
              <a:tblGrid>
                <a:gridCol w="2922012">
                  <a:extLst>
                    <a:ext uri="{9D8B030D-6E8A-4147-A177-3AD203B41FA5}">
                      <a16:colId xmlns:a16="http://schemas.microsoft.com/office/drawing/2014/main" val="150533941"/>
                    </a:ext>
                  </a:extLst>
                </a:gridCol>
                <a:gridCol w="3860693">
                  <a:extLst>
                    <a:ext uri="{9D8B030D-6E8A-4147-A177-3AD203B41FA5}">
                      <a16:colId xmlns:a16="http://schemas.microsoft.com/office/drawing/2014/main" val="1663278484"/>
                    </a:ext>
                  </a:extLst>
                </a:gridCol>
                <a:gridCol w="4166281">
                  <a:extLst>
                    <a:ext uri="{9D8B030D-6E8A-4147-A177-3AD203B41FA5}">
                      <a16:colId xmlns:a16="http://schemas.microsoft.com/office/drawing/2014/main" val="1349760469"/>
                    </a:ext>
                  </a:extLst>
                </a:gridCol>
              </a:tblGrid>
              <a:tr h="370840">
                <a:tc>
                  <a:txBody>
                    <a:bodyPr/>
                    <a:lstStyle/>
                    <a:p>
                      <a:endParaRPr lang="en-SE" sz="1600" dirty="0"/>
                    </a:p>
                  </a:txBody>
                  <a:tcPr/>
                </a:tc>
                <a:tc>
                  <a:txBody>
                    <a:bodyPr/>
                    <a:lstStyle/>
                    <a:p>
                      <a:r>
                        <a:rPr lang="en-US" sz="1600" dirty="0"/>
                        <a:t>AUTOSAR-CP</a:t>
                      </a:r>
                      <a:endParaRPr lang="en-SE" sz="1600" dirty="0"/>
                    </a:p>
                  </a:txBody>
                  <a:tcPr/>
                </a:tc>
                <a:tc>
                  <a:txBody>
                    <a:bodyPr/>
                    <a:lstStyle/>
                    <a:p>
                      <a:r>
                        <a:rPr lang="en-US" sz="1600" dirty="0"/>
                        <a:t>AUTOSAR-AP</a:t>
                      </a:r>
                      <a:endParaRPr lang="en-SE" sz="1600" dirty="0"/>
                    </a:p>
                  </a:txBody>
                  <a:tcPr/>
                </a:tc>
                <a:extLst>
                  <a:ext uri="{0D108BD9-81ED-4DB2-BD59-A6C34878D82A}">
                    <a16:rowId xmlns:a16="http://schemas.microsoft.com/office/drawing/2014/main" val="1051327823"/>
                  </a:ext>
                </a:extLst>
              </a:tr>
              <a:tr h="370840">
                <a:tc>
                  <a:txBody>
                    <a:bodyPr/>
                    <a:lstStyle/>
                    <a:p>
                      <a:r>
                        <a:rPr lang="en-US" sz="1600" dirty="0"/>
                        <a:t>Use Case</a:t>
                      </a:r>
                      <a:endParaRPr lang="en-S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Embedded System, e.g., Engine Control, X-by-Wire</a:t>
                      </a:r>
                      <a:endParaRPr lang="en-S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High-Performance Computing, e.g., Deep Learning-based Perception/Planning</a:t>
                      </a:r>
                      <a:endParaRPr lang="en-SE" sz="1600" dirty="0"/>
                    </a:p>
                  </a:txBody>
                  <a:tcPr/>
                </a:tc>
                <a:extLst>
                  <a:ext uri="{0D108BD9-81ED-4DB2-BD59-A6C34878D82A}">
                    <a16:rowId xmlns:a16="http://schemas.microsoft.com/office/drawing/2014/main" val="4059178385"/>
                  </a:ext>
                </a:extLst>
              </a:tr>
              <a:tr h="370840">
                <a:tc>
                  <a:txBody>
                    <a:bodyPr/>
                    <a:lstStyle/>
                    <a:p>
                      <a:r>
                        <a:rPr lang="en-US" sz="1600" dirty="0"/>
                        <a:t>Operating System</a:t>
                      </a:r>
                      <a:endParaRPr lang="en-SE" sz="1600" dirty="0"/>
                    </a:p>
                  </a:txBody>
                  <a:tcPr/>
                </a:tc>
                <a:tc>
                  <a:txBody>
                    <a:bodyPr/>
                    <a:lstStyle/>
                    <a:p>
                      <a:r>
                        <a:rPr lang="en-US" sz="1600" dirty="0"/>
                        <a:t>OSEK</a:t>
                      </a:r>
                      <a:endParaRPr lang="en-SE" sz="1600" dirty="0"/>
                    </a:p>
                  </a:txBody>
                  <a:tcPr/>
                </a:tc>
                <a:tc>
                  <a:txBody>
                    <a:bodyPr/>
                    <a:lstStyle/>
                    <a:p>
                      <a:r>
                        <a:rPr lang="en-US" sz="1600" dirty="0"/>
                        <a:t>POSIX</a:t>
                      </a:r>
                      <a:endParaRPr lang="en-SE" sz="1600" dirty="0"/>
                    </a:p>
                  </a:txBody>
                  <a:tcPr/>
                </a:tc>
                <a:extLst>
                  <a:ext uri="{0D108BD9-81ED-4DB2-BD59-A6C34878D82A}">
                    <a16:rowId xmlns:a16="http://schemas.microsoft.com/office/drawing/2014/main" val="2203502718"/>
                  </a:ext>
                </a:extLst>
              </a:tr>
              <a:tr h="370840">
                <a:tc>
                  <a:txBody>
                    <a:bodyPr/>
                    <a:lstStyle/>
                    <a:p>
                      <a:r>
                        <a:rPr lang="en-US" sz="1600" dirty="0"/>
                        <a:t>Communication</a:t>
                      </a:r>
                      <a:endParaRPr lang="en-SE" sz="1600" dirty="0"/>
                    </a:p>
                  </a:txBody>
                  <a:tcPr/>
                </a:tc>
                <a:tc>
                  <a:txBody>
                    <a:bodyPr/>
                    <a:lstStyle/>
                    <a:p>
                      <a:r>
                        <a:rPr lang="en-US" sz="1600" dirty="0"/>
                        <a:t>Statically Configured Signal-based (CAN, </a:t>
                      </a:r>
                      <a:r>
                        <a:rPr lang="en-US" sz="1600" dirty="0" err="1"/>
                        <a:t>FlexRay</a:t>
                      </a:r>
                      <a:r>
                        <a:rPr lang="en-US" sz="1600" dirty="0"/>
                        <a:t>)</a:t>
                      </a:r>
                      <a:endParaRPr lang="en-SE" sz="1600" dirty="0"/>
                    </a:p>
                  </a:txBody>
                  <a:tcPr/>
                </a:tc>
                <a:tc>
                  <a:txBody>
                    <a:bodyPr/>
                    <a:lstStyle/>
                    <a:p>
                      <a:r>
                        <a:rPr lang="en-US" sz="1600" dirty="0"/>
                        <a:t>Dynamically Configured Service-Oriented (SOME/IP)</a:t>
                      </a:r>
                      <a:endParaRPr lang="en-SE" sz="1600" dirty="0"/>
                    </a:p>
                  </a:txBody>
                  <a:tcPr/>
                </a:tc>
                <a:extLst>
                  <a:ext uri="{0D108BD9-81ED-4DB2-BD59-A6C34878D82A}">
                    <a16:rowId xmlns:a16="http://schemas.microsoft.com/office/drawing/2014/main" val="50301327"/>
                  </a:ext>
                </a:extLst>
              </a:tr>
              <a:tr h="370840">
                <a:tc>
                  <a:txBody>
                    <a:bodyPr/>
                    <a:lstStyle/>
                    <a:p>
                      <a:r>
                        <a:rPr lang="en-US" sz="1600" dirty="0"/>
                        <a:t>Code Execution</a:t>
                      </a:r>
                      <a:endParaRPr lang="en-SE" sz="1600" dirty="0"/>
                    </a:p>
                  </a:txBody>
                  <a:tcPr/>
                </a:tc>
                <a:tc>
                  <a:txBody>
                    <a:bodyPr/>
                    <a:lstStyle/>
                    <a:p>
                      <a:r>
                        <a:rPr lang="en-US" sz="1600" dirty="0"/>
                        <a:t>Code executed directly from ROM</a:t>
                      </a:r>
                      <a:endParaRPr lang="en-SE" sz="1600" dirty="0"/>
                    </a:p>
                  </a:txBody>
                  <a:tcPr/>
                </a:tc>
                <a:tc>
                  <a:txBody>
                    <a:bodyPr/>
                    <a:lstStyle/>
                    <a:p>
                      <a:r>
                        <a:rPr lang="en-US" sz="1600" dirty="0"/>
                        <a:t>Code loaded into RAM and executed from RAM</a:t>
                      </a:r>
                      <a:endParaRPr lang="en-SE" sz="1600" dirty="0"/>
                    </a:p>
                  </a:txBody>
                  <a:tcPr/>
                </a:tc>
                <a:extLst>
                  <a:ext uri="{0D108BD9-81ED-4DB2-BD59-A6C34878D82A}">
                    <a16:rowId xmlns:a16="http://schemas.microsoft.com/office/drawing/2014/main" val="1264369308"/>
                  </a:ext>
                </a:extLst>
              </a:tr>
              <a:tr h="370840">
                <a:tc>
                  <a:txBody>
                    <a:bodyPr/>
                    <a:lstStyle/>
                    <a:p>
                      <a:r>
                        <a:rPr lang="en-US" sz="1600" dirty="0"/>
                        <a:t>Dynamic Updating (for OTA)</a:t>
                      </a:r>
                      <a:endParaRPr lang="en-SE" sz="1600" dirty="0"/>
                    </a:p>
                  </a:txBody>
                  <a:tcPr/>
                </a:tc>
                <a:tc>
                  <a:txBody>
                    <a:bodyPr/>
                    <a:lstStyle/>
                    <a:p>
                      <a:r>
                        <a:rPr lang="en-US" sz="1600" dirty="0"/>
                        <a:t>N/A</a:t>
                      </a:r>
                      <a:endParaRPr lang="en-SE" sz="1600" dirty="0"/>
                    </a:p>
                  </a:txBody>
                  <a:tcPr/>
                </a:tc>
                <a:tc>
                  <a:txBody>
                    <a:bodyPr/>
                    <a:lstStyle/>
                    <a:p>
                      <a:r>
                        <a:rPr lang="en-US" sz="1600" dirty="0"/>
                        <a:t>Runtime Configuration Change</a:t>
                      </a:r>
                      <a:endParaRPr lang="en-SE" sz="1600" dirty="0"/>
                    </a:p>
                  </a:txBody>
                  <a:tcPr/>
                </a:tc>
                <a:extLst>
                  <a:ext uri="{0D108BD9-81ED-4DB2-BD59-A6C34878D82A}">
                    <a16:rowId xmlns:a16="http://schemas.microsoft.com/office/drawing/2014/main" val="1999477028"/>
                  </a:ext>
                </a:extLst>
              </a:tr>
              <a:tr h="370840">
                <a:tc>
                  <a:txBody>
                    <a:bodyPr/>
                    <a:lstStyle/>
                    <a:p>
                      <a:r>
                        <a:rPr lang="en-US" sz="1600" dirty="0"/>
                        <a:t>API</a:t>
                      </a:r>
                      <a:endParaRPr lang="en-SE" sz="1600" dirty="0"/>
                    </a:p>
                  </a:txBody>
                  <a:tcPr/>
                </a:tc>
                <a:tc>
                  <a:txBody>
                    <a:bodyPr/>
                    <a:lstStyle/>
                    <a:p>
                      <a:r>
                        <a:rPr lang="en-US" sz="1600" dirty="0"/>
                        <a:t>RTE (AUTOSAR Run Time Environment)</a:t>
                      </a:r>
                      <a:endParaRPr lang="en-SE" sz="1600" dirty="0"/>
                    </a:p>
                  </a:txBody>
                  <a:tcPr/>
                </a:tc>
                <a:tc>
                  <a:txBody>
                    <a:bodyPr/>
                    <a:lstStyle/>
                    <a:p>
                      <a:r>
                        <a:rPr lang="en-US" sz="1600" dirty="0"/>
                        <a:t>ARA (AUTOSAR Runtime for Adaptive Applications)</a:t>
                      </a:r>
                      <a:endParaRPr lang="en-SE" sz="1600" dirty="0"/>
                    </a:p>
                  </a:txBody>
                  <a:tcPr/>
                </a:tc>
                <a:extLst>
                  <a:ext uri="{0D108BD9-81ED-4DB2-BD59-A6C34878D82A}">
                    <a16:rowId xmlns:a16="http://schemas.microsoft.com/office/drawing/2014/main" val="611363683"/>
                  </a:ext>
                </a:extLst>
              </a:tr>
              <a:tr h="370840">
                <a:tc>
                  <a:txBody>
                    <a:bodyPr/>
                    <a:lstStyle/>
                    <a:p>
                      <a:r>
                        <a:rPr lang="en-US" sz="1600" dirty="0"/>
                        <a:t>Real-Time Constraints</a:t>
                      </a:r>
                      <a:endParaRPr lang="en-SE" sz="1600" dirty="0"/>
                    </a:p>
                  </a:txBody>
                  <a:tcPr/>
                </a:tc>
                <a:tc>
                  <a:txBody>
                    <a:bodyPr/>
                    <a:lstStyle/>
                    <a:p>
                      <a:r>
                        <a:rPr lang="en-US" sz="1600" dirty="0"/>
                        <a:t>Hard</a:t>
                      </a:r>
                      <a:endParaRPr lang="en-SE" sz="1600" dirty="0"/>
                    </a:p>
                  </a:txBody>
                  <a:tcPr/>
                </a:tc>
                <a:tc>
                  <a:txBody>
                    <a:bodyPr/>
                    <a:lstStyle/>
                    <a:p>
                      <a:r>
                        <a:rPr lang="en-US" sz="1600" dirty="0"/>
                        <a:t>Soft</a:t>
                      </a:r>
                      <a:endParaRPr lang="en-SE" sz="1600" dirty="0"/>
                    </a:p>
                  </a:txBody>
                  <a:tcPr/>
                </a:tc>
                <a:extLst>
                  <a:ext uri="{0D108BD9-81ED-4DB2-BD59-A6C34878D82A}">
                    <a16:rowId xmlns:a16="http://schemas.microsoft.com/office/drawing/2014/main" val="494212864"/>
                  </a:ext>
                </a:extLst>
              </a:tr>
            </a:tbl>
          </a:graphicData>
        </a:graphic>
      </p:graphicFrame>
      <p:sp>
        <p:nvSpPr>
          <p:cNvPr id="4" name="Slide Number Placeholder 3">
            <a:extLst>
              <a:ext uri="{FF2B5EF4-FFF2-40B4-BE49-F238E27FC236}">
                <a16:creationId xmlns:a16="http://schemas.microsoft.com/office/drawing/2014/main" id="{2ED6ABE2-9408-AE0F-CC62-8EF987279151}"/>
              </a:ext>
            </a:extLst>
          </p:cNvPr>
          <p:cNvSpPr>
            <a:spLocks noGrp="1"/>
          </p:cNvSpPr>
          <p:nvPr>
            <p:ph type="sldNum" sz="quarter" idx="12"/>
          </p:nvPr>
        </p:nvSpPr>
        <p:spPr/>
        <p:txBody>
          <a:bodyPr/>
          <a:lstStyle/>
          <a:p>
            <a:fld id="{1F57BF9A-7B35-9447-9112-EAE7E91B4E99}" type="slidenum">
              <a:rPr lang="en-US" smtClean="0"/>
              <a:t>20</a:t>
            </a:fld>
            <a:endParaRPr lang="en-US"/>
          </a:p>
        </p:txBody>
      </p:sp>
      <p:sp>
        <p:nvSpPr>
          <p:cNvPr id="8" name="TextBox 7">
            <a:extLst>
              <a:ext uri="{FF2B5EF4-FFF2-40B4-BE49-F238E27FC236}">
                <a16:creationId xmlns:a16="http://schemas.microsoft.com/office/drawing/2014/main" id="{76101A4C-BD40-795C-392B-BF0112C834CB}"/>
              </a:ext>
            </a:extLst>
          </p:cNvPr>
          <p:cNvSpPr txBox="1"/>
          <p:nvPr/>
        </p:nvSpPr>
        <p:spPr>
          <a:xfrm>
            <a:off x="3936700" y="4776888"/>
            <a:ext cx="4466804" cy="253916"/>
          </a:xfrm>
          <a:prstGeom prst="rect">
            <a:avLst/>
          </a:prstGeom>
          <a:noFill/>
        </p:spPr>
        <p:txBody>
          <a:bodyPr wrap="square" rtlCol="0">
            <a:spAutoFit/>
          </a:bodyPr>
          <a:lstStyle/>
          <a:p>
            <a:r>
              <a:rPr lang="en-US" sz="1050" dirty="0"/>
              <a:t>Classic vs. Adaptive </a:t>
            </a:r>
            <a:r>
              <a:rPr lang="en-US" sz="1050" dirty="0" err="1"/>
              <a:t>Autosar</a:t>
            </a:r>
            <a:r>
              <a:rPr lang="en-US" sz="1050" dirty="0"/>
              <a:t> </a:t>
            </a:r>
            <a:r>
              <a:rPr lang="en-US" sz="1050" dirty="0">
                <a:hlinkClick r:id="rId2"/>
              </a:rPr>
              <a:t>https://www.youtube.com/watch?v=xsUCcetEcSk</a:t>
            </a:r>
            <a:endParaRPr lang="en-US" sz="1050" dirty="0"/>
          </a:p>
        </p:txBody>
      </p:sp>
      <p:pic>
        <p:nvPicPr>
          <p:cNvPr id="3" name="Picture 2">
            <a:extLst>
              <a:ext uri="{FF2B5EF4-FFF2-40B4-BE49-F238E27FC236}">
                <a16:creationId xmlns:a16="http://schemas.microsoft.com/office/drawing/2014/main" id="{8653255D-A164-5B58-FBDE-B00C01A6BE63}"/>
              </a:ext>
            </a:extLst>
          </p:cNvPr>
          <p:cNvPicPr>
            <a:picLocks noChangeAspect="1"/>
          </p:cNvPicPr>
          <p:nvPr/>
        </p:nvPicPr>
        <p:blipFill>
          <a:blip r:embed="rId3"/>
          <a:stretch>
            <a:fillRect/>
          </a:stretch>
        </p:blipFill>
        <p:spPr>
          <a:xfrm>
            <a:off x="3401217" y="5030804"/>
            <a:ext cx="5389565" cy="1694114"/>
          </a:xfrm>
          <a:prstGeom prst="rect">
            <a:avLst/>
          </a:prstGeom>
        </p:spPr>
      </p:pic>
    </p:spTree>
    <p:extLst>
      <p:ext uri="{BB962C8B-B14F-4D97-AF65-F5344CB8AC3E}">
        <p14:creationId xmlns:p14="http://schemas.microsoft.com/office/powerpoint/2010/main" val="4073815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D1A-B5B2-EC03-D089-54C8B877A7E9}"/>
              </a:ext>
            </a:extLst>
          </p:cNvPr>
          <p:cNvSpPr>
            <a:spLocks noGrp="1"/>
          </p:cNvSpPr>
          <p:nvPr>
            <p:ph type="title"/>
          </p:nvPr>
        </p:nvSpPr>
        <p:spPr>
          <a:xfrm>
            <a:off x="622738" y="63062"/>
            <a:ext cx="5970568" cy="1069486"/>
          </a:xfrm>
        </p:spPr>
        <p:txBody>
          <a:bodyPr>
            <a:normAutofit fontScale="90000"/>
          </a:bodyPr>
          <a:lstStyle/>
          <a:p>
            <a:r>
              <a:rPr lang="en-US" dirty="0"/>
              <a:t>Integration of Multiple SW Platforms</a:t>
            </a:r>
            <a:endParaRPr lang="en-SE" dirty="0"/>
          </a:p>
        </p:txBody>
      </p:sp>
      <p:sp>
        <p:nvSpPr>
          <p:cNvPr id="3" name="Content Placeholder 2">
            <a:extLst>
              <a:ext uri="{FF2B5EF4-FFF2-40B4-BE49-F238E27FC236}">
                <a16:creationId xmlns:a16="http://schemas.microsoft.com/office/drawing/2014/main" id="{03425076-FBFA-CEC6-E915-FA0E0A61054D}"/>
              </a:ext>
            </a:extLst>
          </p:cNvPr>
          <p:cNvSpPr>
            <a:spLocks noGrp="1"/>
          </p:cNvSpPr>
          <p:nvPr>
            <p:ph idx="1"/>
          </p:nvPr>
        </p:nvSpPr>
        <p:spPr>
          <a:xfrm>
            <a:off x="622737" y="1237593"/>
            <a:ext cx="6676421" cy="5194738"/>
          </a:xfrm>
        </p:spPr>
        <p:txBody>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5D7F161F-3ECA-FAA3-A2CA-30D480173B16}"/>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5" name="Picture 4">
            <a:extLst>
              <a:ext uri="{FF2B5EF4-FFF2-40B4-BE49-F238E27FC236}">
                <a16:creationId xmlns:a16="http://schemas.microsoft.com/office/drawing/2014/main" id="{B821E2E9-BFA5-3D5A-16E3-36E9AAA15769}"/>
              </a:ext>
            </a:extLst>
          </p:cNvPr>
          <p:cNvPicPr>
            <a:picLocks noChangeAspect="1"/>
          </p:cNvPicPr>
          <p:nvPr/>
        </p:nvPicPr>
        <p:blipFill>
          <a:blip r:embed="rId2"/>
          <a:stretch>
            <a:fillRect/>
          </a:stretch>
        </p:blipFill>
        <p:spPr>
          <a:xfrm>
            <a:off x="7064923" y="103918"/>
            <a:ext cx="4748722" cy="6691020"/>
          </a:xfrm>
          <a:prstGeom prst="rect">
            <a:avLst/>
          </a:prstGeom>
        </p:spPr>
      </p:pic>
    </p:spTree>
    <p:extLst>
      <p:ext uri="{BB962C8B-B14F-4D97-AF65-F5344CB8AC3E}">
        <p14:creationId xmlns:p14="http://schemas.microsoft.com/office/powerpoint/2010/main" val="3206643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DF-EE7D-9442-D8F8-7F29FD59C735}"/>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6D6444BE-609B-DF75-1AF5-D0298F94BF0C}"/>
              </a:ext>
            </a:extLst>
          </p:cNvPr>
          <p:cNvSpPr>
            <a:spLocks noGrp="1"/>
          </p:cNvSpPr>
          <p:nvPr>
            <p:ph idx="1"/>
          </p:nvPr>
        </p:nvSpPr>
        <p:spPr>
          <a:xfrm>
            <a:off x="622737" y="1237593"/>
            <a:ext cx="6465831" cy="5444200"/>
          </a:xfrm>
        </p:spPr>
        <p:txBody>
          <a:bodyPr>
            <a:normAutofit fontScale="92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a:t>
            </a:r>
          </a:p>
          <a:p>
            <a:r>
              <a:rPr lang="en-US" dirty="0"/>
              <a:t>Since ROS uses Linux as the underlying operating system, it is difficult to pass high-level of safety certification</a:t>
            </a:r>
          </a:p>
        </p:txBody>
      </p:sp>
      <p:sp>
        <p:nvSpPr>
          <p:cNvPr id="4" name="Slide Number Placeholder 3">
            <a:extLst>
              <a:ext uri="{FF2B5EF4-FFF2-40B4-BE49-F238E27FC236}">
                <a16:creationId xmlns:a16="http://schemas.microsoft.com/office/drawing/2014/main" id="{34426B9D-8805-ED79-1060-860582ACCD01}"/>
              </a:ext>
            </a:extLst>
          </p:cNvPr>
          <p:cNvSpPr>
            <a:spLocks noGrp="1"/>
          </p:cNvSpPr>
          <p:nvPr>
            <p:ph type="sldNum" sz="quarter" idx="12"/>
          </p:nvPr>
        </p:nvSpPr>
        <p:spPr/>
        <p:txBody>
          <a:bodyPr/>
          <a:lstStyle/>
          <a:p>
            <a:fld id="{1F57BF9A-7B35-9447-9112-EAE7E91B4E99}" type="slidenum">
              <a:rPr lang="en-US" smtClean="0"/>
              <a:t>22</a:t>
            </a:fld>
            <a:endParaRPr lang="en-US"/>
          </a:p>
        </p:txBody>
      </p:sp>
      <p:pic>
        <p:nvPicPr>
          <p:cNvPr id="5" name="Picture 4">
            <a:extLst>
              <a:ext uri="{FF2B5EF4-FFF2-40B4-BE49-F238E27FC236}">
                <a16:creationId xmlns:a16="http://schemas.microsoft.com/office/drawing/2014/main" id="{04FCF25B-991F-353A-1E66-8B0AB029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81" y="1245099"/>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DE66F5-99A1-BD2C-49FC-5F477797E2EE}"/>
              </a:ext>
            </a:extLst>
          </p:cNvPr>
          <p:cNvPicPr>
            <a:picLocks noChangeAspect="1"/>
          </p:cNvPicPr>
          <p:nvPr/>
        </p:nvPicPr>
        <p:blipFill>
          <a:blip r:embed="rId3"/>
          <a:stretch>
            <a:fillRect/>
          </a:stretch>
        </p:blipFill>
        <p:spPr>
          <a:xfrm>
            <a:off x="7088568" y="3674156"/>
            <a:ext cx="4964026" cy="2599644"/>
          </a:xfrm>
          <a:prstGeom prst="rect">
            <a:avLst/>
          </a:prstGeom>
        </p:spPr>
      </p:pic>
      <p:sp>
        <p:nvSpPr>
          <p:cNvPr id="7" name="Rectangle 6">
            <a:extLst>
              <a:ext uri="{FF2B5EF4-FFF2-40B4-BE49-F238E27FC236}">
                <a16:creationId xmlns:a16="http://schemas.microsoft.com/office/drawing/2014/main" id="{A9CD891F-2B0E-8654-7F77-F066EE733F5B}"/>
              </a:ext>
            </a:extLst>
          </p:cNvPr>
          <p:cNvSpPr/>
          <p:nvPr/>
        </p:nvSpPr>
        <p:spPr>
          <a:xfrm>
            <a:off x="7467600" y="6266294"/>
            <a:ext cx="4820652" cy="415498"/>
          </a:xfrm>
          <a:prstGeom prst="rect">
            <a:avLst/>
          </a:prstGeom>
        </p:spPr>
        <p:txBody>
          <a:bodyPr wrap="square">
            <a:spAutoFit/>
          </a:bodyPr>
          <a:lstStyle/>
          <a:p>
            <a:r>
              <a:rPr lang="en-US" sz="1050" dirty="0">
                <a:solidFill>
                  <a:srgbClr val="222222"/>
                </a:solidFill>
              </a:rPr>
              <a:t>Maruyama Y, Kato S, Azumi T. Exploring the performance of ROS2[C], Proceedings of the 13th International Conference on Embedded Software. 2016: 1-10.</a:t>
            </a:r>
            <a:endParaRPr lang="en-SE" sz="1050" dirty="0"/>
          </a:p>
        </p:txBody>
      </p:sp>
    </p:spTree>
    <p:extLst>
      <p:ext uri="{BB962C8B-B14F-4D97-AF65-F5344CB8AC3E}">
        <p14:creationId xmlns:p14="http://schemas.microsoft.com/office/powerpoint/2010/main" val="328392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C416-8D42-B299-5B93-916E98229AA9}"/>
              </a:ext>
            </a:extLst>
          </p:cNvPr>
          <p:cNvSpPr>
            <a:spLocks noGrp="1"/>
          </p:cNvSpPr>
          <p:nvPr>
            <p:ph type="title"/>
          </p:nvPr>
        </p:nvSpPr>
        <p:spPr/>
        <p:txBody>
          <a:bodyPr/>
          <a:lstStyle/>
          <a:p>
            <a:r>
              <a:rPr lang="en-US" dirty="0"/>
              <a:t>Apex.ai</a:t>
            </a:r>
            <a:endParaRPr lang="en-SE" dirty="0"/>
          </a:p>
        </p:txBody>
      </p:sp>
      <p:sp>
        <p:nvSpPr>
          <p:cNvPr id="3" name="Content Placeholder 2">
            <a:extLst>
              <a:ext uri="{FF2B5EF4-FFF2-40B4-BE49-F238E27FC236}">
                <a16:creationId xmlns:a16="http://schemas.microsoft.com/office/drawing/2014/main" id="{972A5CD7-6A56-6232-518E-C20A3A7897B5}"/>
              </a:ext>
            </a:extLst>
          </p:cNvPr>
          <p:cNvSpPr>
            <a:spLocks noGrp="1"/>
          </p:cNvSpPr>
          <p:nvPr>
            <p:ph idx="1"/>
          </p:nvPr>
        </p:nvSpPr>
        <p:spPr>
          <a:xfrm>
            <a:off x="622738" y="1237593"/>
            <a:ext cx="5179294" cy="5194738"/>
          </a:xfrm>
        </p:spPr>
        <p:txBody>
          <a:bodyPr>
            <a:normAutofit/>
          </a:bodyPr>
          <a:lstStyle/>
          <a:p>
            <a:r>
              <a:rPr lang="en-US" dirty="0"/>
              <a:t>“Safe and certified software framework for autonomous mobility systems.”</a:t>
            </a:r>
          </a:p>
          <a:p>
            <a:r>
              <a:rPr lang="en-US" dirty="0"/>
              <a:t>Certified as a Safety Element out of Context (</a:t>
            </a:r>
            <a:r>
              <a:rPr lang="en-US" dirty="0" err="1"/>
              <a:t>SEooC</a:t>
            </a:r>
            <a:r>
              <a:rPr lang="en-US" dirty="0"/>
              <a:t>) up to Automotive Safety Integrity Level (ASIL)-D </a:t>
            </a:r>
          </a:p>
          <a:p>
            <a:pPr lvl="1"/>
            <a:r>
              <a:rPr lang="en-US" dirty="0"/>
              <a:t>Choice among multiple Real-Time Operating Systems (RTOS)</a:t>
            </a:r>
            <a:endParaRPr lang="en-SE" dirty="0"/>
          </a:p>
        </p:txBody>
      </p:sp>
      <p:sp>
        <p:nvSpPr>
          <p:cNvPr id="4" name="Slide Number Placeholder 3">
            <a:extLst>
              <a:ext uri="{FF2B5EF4-FFF2-40B4-BE49-F238E27FC236}">
                <a16:creationId xmlns:a16="http://schemas.microsoft.com/office/drawing/2014/main" id="{3E855EFF-A3B0-598A-A3A9-79668E954837}"/>
              </a:ext>
            </a:extLst>
          </p:cNvPr>
          <p:cNvSpPr>
            <a:spLocks noGrp="1"/>
          </p:cNvSpPr>
          <p:nvPr>
            <p:ph type="sldNum" sz="quarter" idx="12"/>
          </p:nvPr>
        </p:nvSpPr>
        <p:spPr/>
        <p:txBody>
          <a:bodyPr/>
          <a:lstStyle/>
          <a:p>
            <a:fld id="{1F57BF9A-7B35-9447-9112-EAE7E91B4E99}" type="slidenum">
              <a:rPr lang="en-US" smtClean="0"/>
              <a:t>23</a:t>
            </a:fld>
            <a:endParaRPr lang="en-US"/>
          </a:p>
        </p:txBody>
      </p:sp>
      <p:pic>
        <p:nvPicPr>
          <p:cNvPr id="7" name="Picture 6">
            <a:extLst>
              <a:ext uri="{FF2B5EF4-FFF2-40B4-BE49-F238E27FC236}">
                <a16:creationId xmlns:a16="http://schemas.microsoft.com/office/drawing/2014/main" id="{99F8E747-F9BC-B88C-42B5-A322E40663CF}"/>
              </a:ext>
            </a:extLst>
          </p:cNvPr>
          <p:cNvPicPr>
            <a:picLocks noChangeAspect="1"/>
          </p:cNvPicPr>
          <p:nvPr/>
        </p:nvPicPr>
        <p:blipFill>
          <a:blip r:embed="rId3"/>
          <a:stretch>
            <a:fillRect/>
          </a:stretch>
        </p:blipFill>
        <p:spPr>
          <a:xfrm>
            <a:off x="6213507" y="1996360"/>
            <a:ext cx="5525271" cy="3639058"/>
          </a:xfrm>
          <a:prstGeom prst="rect">
            <a:avLst/>
          </a:prstGeom>
        </p:spPr>
      </p:pic>
      <p:sp>
        <p:nvSpPr>
          <p:cNvPr id="10" name="TextBox 9">
            <a:extLst>
              <a:ext uri="{FF2B5EF4-FFF2-40B4-BE49-F238E27FC236}">
                <a16:creationId xmlns:a16="http://schemas.microsoft.com/office/drawing/2014/main" id="{0DA415F6-A9D6-8809-400D-F2A8B529ECCC}"/>
              </a:ext>
            </a:extLst>
          </p:cNvPr>
          <p:cNvSpPr txBox="1"/>
          <p:nvPr/>
        </p:nvSpPr>
        <p:spPr>
          <a:xfrm>
            <a:off x="8412265" y="5635418"/>
            <a:ext cx="1792478" cy="253916"/>
          </a:xfrm>
          <a:prstGeom prst="rect">
            <a:avLst/>
          </a:prstGeom>
          <a:noFill/>
        </p:spPr>
        <p:txBody>
          <a:bodyPr wrap="none" rtlCol="0">
            <a:spAutoFit/>
          </a:bodyPr>
          <a:lstStyle/>
          <a:p>
            <a:r>
              <a:rPr lang="en-US" sz="1050" dirty="0"/>
              <a:t>https://www.apex.ai/apexida</a:t>
            </a:r>
            <a:endParaRPr lang="en-SE" sz="1050" dirty="0"/>
          </a:p>
        </p:txBody>
      </p:sp>
    </p:spTree>
    <p:extLst>
      <p:ext uri="{BB962C8B-B14F-4D97-AF65-F5344CB8AC3E}">
        <p14:creationId xmlns:p14="http://schemas.microsoft.com/office/powerpoint/2010/main" val="2438594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FAF6-AE90-48E8-45C1-DE6C719A636C}"/>
              </a:ext>
            </a:extLst>
          </p:cNvPr>
          <p:cNvSpPr>
            <a:spLocks noGrp="1"/>
          </p:cNvSpPr>
          <p:nvPr>
            <p:ph type="title"/>
          </p:nvPr>
        </p:nvSpPr>
        <p:spPr/>
        <p:txBody>
          <a:bodyPr/>
          <a:lstStyle/>
          <a:p>
            <a:r>
              <a:rPr lang="en-US" dirty="0"/>
              <a:t>NVIDIA DRIVE Software Framework</a:t>
            </a:r>
            <a:endParaRPr lang="en-SE" dirty="0"/>
          </a:p>
        </p:txBody>
      </p:sp>
      <p:sp>
        <p:nvSpPr>
          <p:cNvPr id="3" name="Content Placeholder 2">
            <a:extLst>
              <a:ext uri="{FF2B5EF4-FFF2-40B4-BE49-F238E27FC236}">
                <a16:creationId xmlns:a16="http://schemas.microsoft.com/office/drawing/2014/main" id="{5079431D-DA33-FAE0-3D7B-10C682F9F38F}"/>
              </a:ext>
            </a:extLst>
          </p:cNvPr>
          <p:cNvSpPr>
            <a:spLocks noGrp="1"/>
          </p:cNvSpPr>
          <p:nvPr>
            <p:ph idx="1"/>
          </p:nvPr>
        </p:nvSpPr>
        <p:spPr>
          <a:xfrm>
            <a:off x="518465" y="1237592"/>
            <a:ext cx="4879704" cy="5557345"/>
          </a:xfrm>
        </p:spPr>
        <p:txBody>
          <a:bodyPr>
            <a:normAutofit fontScale="77500" lnSpcReduction="2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a:p>
            <a:endParaRPr lang="en-SE" dirty="0"/>
          </a:p>
        </p:txBody>
      </p:sp>
      <p:sp>
        <p:nvSpPr>
          <p:cNvPr id="4" name="Slide Number Placeholder 3">
            <a:extLst>
              <a:ext uri="{FF2B5EF4-FFF2-40B4-BE49-F238E27FC236}">
                <a16:creationId xmlns:a16="http://schemas.microsoft.com/office/drawing/2014/main" id="{39D93B38-AB80-5177-068E-BDFD11CF0448}"/>
              </a:ext>
            </a:extLst>
          </p:cNvPr>
          <p:cNvSpPr>
            <a:spLocks noGrp="1"/>
          </p:cNvSpPr>
          <p:nvPr>
            <p:ph type="sldNum" sz="quarter" idx="12"/>
          </p:nvPr>
        </p:nvSpPr>
        <p:spPr/>
        <p:txBody>
          <a:bodyPr/>
          <a:lstStyle/>
          <a:p>
            <a:fld id="{1F57BF9A-7B35-9447-9112-EAE7E91B4E99}" type="slidenum">
              <a:rPr lang="en-US" smtClean="0"/>
              <a:t>24</a:t>
            </a:fld>
            <a:endParaRPr lang="en-US"/>
          </a:p>
        </p:txBody>
      </p:sp>
      <p:pic>
        <p:nvPicPr>
          <p:cNvPr id="5" name="Picture 4">
            <a:extLst>
              <a:ext uri="{FF2B5EF4-FFF2-40B4-BE49-F238E27FC236}">
                <a16:creationId xmlns:a16="http://schemas.microsoft.com/office/drawing/2014/main" id="{9AFD480D-420C-9A9A-3CBA-D187356F6443}"/>
              </a:ext>
            </a:extLst>
          </p:cNvPr>
          <p:cNvPicPr>
            <a:picLocks noChangeAspect="1"/>
          </p:cNvPicPr>
          <p:nvPr/>
        </p:nvPicPr>
        <p:blipFill>
          <a:blip r:embed="rId2"/>
          <a:stretch>
            <a:fillRect/>
          </a:stretch>
        </p:blipFill>
        <p:spPr>
          <a:xfrm>
            <a:off x="5354957" y="1260630"/>
            <a:ext cx="6733858" cy="5110517"/>
          </a:xfrm>
          <a:prstGeom prst="rect">
            <a:avLst/>
          </a:prstGeom>
        </p:spPr>
      </p:pic>
    </p:spTree>
    <p:extLst>
      <p:ext uri="{BB962C8B-B14F-4D97-AF65-F5344CB8AC3E}">
        <p14:creationId xmlns:p14="http://schemas.microsoft.com/office/powerpoint/2010/main" val="3869000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77DB-0EFB-3EDE-C170-0226066AA16D}"/>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82265C33-BFEC-8873-A9D5-0FE5E50C863C}"/>
              </a:ext>
            </a:extLst>
          </p:cNvPr>
          <p:cNvSpPr>
            <a:spLocks noGrp="1"/>
          </p:cNvSpPr>
          <p:nvPr>
            <p:ph idx="1"/>
          </p:nvPr>
        </p:nvSpPr>
        <p:spPr>
          <a:xfrm>
            <a:off x="622737" y="1237593"/>
            <a:ext cx="6844863" cy="5194738"/>
          </a:xfrm>
        </p:spPr>
        <p:txBody>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p:txBody>
      </p:sp>
      <p:sp>
        <p:nvSpPr>
          <p:cNvPr id="4" name="Slide Number Placeholder 3">
            <a:extLst>
              <a:ext uri="{FF2B5EF4-FFF2-40B4-BE49-F238E27FC236}">
                <a16:creationId xmlns:a16="http://schemas.microsoft.com/office/drawing/2014/main" id="{F1E5A2C0-28FD-196B-68F9-E94570E307FF}"/>
              </a:ext>
            </a:extLst>
          </p:cNvPr>
          <p:cNvSpPr>
            <a:spLocks noGrp="1"/>
          </p:cNvSpPr>
          <p:nvPr>
            <p:ph type="sldNum" sz="quarter" idx="12"/>
          </p:nvPr>
        </p:nvSpPr>
        <p:spPr/>
        <p:txBody>
          <a:bodyPr/>
          <a:lstStyle/>
          <a:p>
            <a:fld id="{1F57BF9A-7B35-9447-9112-EAE7E91B4E99}" type="slidenum">
              <a:rPr lang="en-US" smtClean="0"/>
              <a:t>25</a:t>
            </a:fld>
            <a:endParaRPr lang="en-US"/>
          </a:p>
        </p:txBody>
      </p:sp>
      <p:pic>
        <p:nvPicPr>
          <p:cNvPr id="5" name="Picture 4">
            <a:extLst>
              <a:ext uri="{FF2B5EF4-FFF2-40B4-BE49-F238E27FC236}">
                <a16:creationId xmlns:a16="http://schemas.microsoft.com/office/drawing/2014/main" id="{82F79B27-1308-F23F-1FE4-20E5EE53ADBC}"/>
              </a:ext>
            </a:extLst>
          </p:cNvPr>
          <p:cNvPicPr>
            <a:picLocks noChangeAspect="1"/>
          </p:cNvPicPr>
          <p:nvPr/>
        </p:nvPicPr>
        <p:blipFill>
          <a:blip r:embed="rId2"/>
          <a:stretch>
            <a:fillRect/>
          </a:stretch>
        </p:blipFill>
        <p:spPr>
          <a:xfrm>
            <a:off x="7178072" y="3739340"/>
            <a:ext cx="4612875" cy="3207650"/>
          </a:xfrm>
          <a:prstGeom prst="rect">
            <a:avLst/>
          </a:prstGeom>
        </p:spPr>
      </p:pic>
      <p:pic>
        <p:nvPicPr>
          <p:cNvPr id="6" name="Picture 5">
            <a:extLst>
              <a:ext uri="{FF2B5EF4-FFF2-40B4-BE49-F238E27FC236}">
                <a16:creationId xmlns:a16="http://schemas.microsoft.com/office/drawing/2014/main" id="{3ADC7571-8B4D-51FC-4AED-EA921A9AE831}"/>
              </a:ext>
            </a:extLst>
          </p:cNvPr>
          <p:cNvPicPr>
            <a:picLocks noChangeAspect="1"/>
          </p:cNvPicPr>
          <p:nvPr/>
        </p:nvPicPr>
        <p:blipFill>
          <a:blip r:embed="rId3"/>
          <a:stretch>
            <a:fillRect/>
          </a:stretch>
        </p:blipFill>
        <p:spPr>
          <a:xfrm>
            <a:off x="8267714" y="1237593"/>
            <a:ext cx="3301549" cy="2809718"/>
          </a:xfrm>
          <a:prstGeom prst="rect">
            <a:avLst/>
          </a:prstGeom>
        </p:spPr>
      </p:pic>
    </p:spTree>
    <p:extLst>
      <p:ext uri="{BB962C8B-B14F-4D97-AF65-F5344CB8AC3E}">
        <p14:creationId xmlns:p14="http://schemas.microsoft.com/office/powerpoint/2010/main" val="37176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3B29-74FC-E353-5661-525672EE0561}"/>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0879AE2B-3779-648E-4626-EC498D254297}"/>
              </a:ext>
            </a:extLst>
          </p:cNvPr>
          <p:cNvSpPr>
            <a:spLocks noGrp="1"/>
          </p:cNvSpPr>
          <p:nvPr>
            <p:ph idx="1"/>
          </p:nvPr>
        </p:nvSpPr>
        <p:spPr>
          <a:xfrm>
            <a:off x="622738" y="1237593"/>
            <a:ext cx="4887726" cy="5194738"/>
          </a:xfrm>
        </p:spPr>
        <p:txBody>
          <a:bodyPr>
            <a:normAutofit lnSpcReduction="10000"/>
          </a:bodyPr>
          <a:lstStyle/>
          <a:p>
            <a:r>
              <a:rPr lang="en-US" dirty="0"/>
              <a:t>An open-source, hardware-neutral AD platform from China</a:t>
            </a:r>
          </a:p>
          <a:p>
            <a:r>
              <a:rPr lang="en-US" dirty="0"/>
              <a:t>Initially based on ROS, but later replaced ROS with their own components</a:t>
            </a:r>
          </a:p>
          <a:p>
            <a:pPr lvl="1"/>
            <a:r>
              <a:rPr lang="en-US" dirty="0"/>
              <a:t>Real-Time OS: Linux kernel with real-time patch</a:t>
            </a:r>
          </a:p>
          <a:p>
            <a:pPr lvl="1"/>
            <a:r>
              <a:rPr lang="en-US" dirty="0"/>
              <a:t>Cyber RT: lightweight, high-performance communication middleware</a:t>
            </a:r>
            <a:endParaRPr lang="en-SE" dirty="0"/>
          </a:p>
          <a:p>
            <a:endParaRPr lang="en-SE" dirty="0"/>
          </a:p>
        </p:txBody>
      </p:sp>
      <p:sp>
        <p:nvSpPr>
          <p:cNvPr id="4" name="Slide Number Placeholder 3">
            <a:extLst>
              <a:ext uri="{FF2B5EF4-FFF2-40B4-BE49-F238E27FC236}">
                <a16:creationId xmlns:a16="http://schemas.microsoft.com/office/drawing/2014/main" id="{74E764E4-97A0-9A4D-6368-EA3F2BB2A065}"/>
              </a:ext>
            </a:extLst>
          </p:cNvPr>
          <p:cNvSpPr>
            <a:spLocks noGrp="1"/>
          </p:cNvSpPr>
          <p:nvPr>
            <p:ph type="sldNum" sz="quarter" idx="12"/>
          </p:nvPr>
        </p:nvSpPr>
        <p:spPr/>
        <p:txBody>
          <a:bodyPr/>
          <a:lstStyle/>
          <a:p>
            <a:fld id="{1F57BF9A-7B35-9447-9112-EAE7E91B4E99}" type="slidenum">
              <a:rPr lang="en-US" smtClean="0"/>
              <a:t>26</a:t>
            </a:fld>
            <a:endParaRPr lang="en-US"/>
          </a:p>
        </p:txBody>
      </p:sp>
      <p:pic>
        <p:nvPicPr>
          <p:cNvPr id="5" name="Picture 2">
            <a:extLst>
              <a:ext uri="{FF2B5EF4-FFF2-40B4-BE49-F238E27FC236}">
                <a16:creationId xmlns:a16="http://schemas.microsoft.com/office/drawing/2014/main" id="{28DEDDF1-1651-37D6-F593-DA26ADAA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463" y="2088753"/>
            <a:ext cx="6595734" cy="33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1A0A8FA-2836-2739-5610-CF46967C9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05" y="1641717"/>
            <a:ext cx="6619209" cy="3723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7EFDD-9569-B366-8AD3-D1369DF0BB6B}"/>
              </a:ext>
            </a:extLst>
          </p:cNvPr>
          <p:cNvSpPr>
            <a:spLocks noGrp="1"/>
          </p:cNvSpPr>
          <p:nvPr>
            <p:ph type="title"/>
          </p:nvPr>
        </p:nvSpPr>
        <p:spPr/>
        <p:txBody>
          <a:bodyPr>
            <a:normAutofit fontScale="90000"/>
          </a:bodyPr>
          <a:lstStyle/>
          <a:p>
            <a:r>
              <a:rPr lang="en-US" dirty="0"/>
              <a:t>Over-The-Air (OTA) Update w. Connectivity ECU</a:t>
            </a:r>
            <a:endParaRPr lang="en-SE" dirty="0"/>
          </a:p>
        </p:txBody>
      </p:sp>
      <p:sp>
        <p:nvSpPr>
          <p:cNvPr id="3" name="Content Placeholder 2">
            <a:extLst>
              <a:ext uri="{FF2B5EF4-FFF2-40B4-BE49-F238E27FC236}">
                <a16:creationId xmlns:a16="http://schemas.microsoft.com/office/drawing/2014/main" id="{8E34310C-762E-988A-1E36-AD1B96FC4E5F}"/>
              </a:ext>
            </a:extLst>
          </p:cNvPr>
          <p:cNvSpPr>
            <a:spLocks noGrp="1"/>
          </p:cNvSpPr>
          <p:nvPr>
            <p:ph idx="1"/>
          </p:nvPr>
        </p:nvSpPr>
        <p:spPr>
          <a:xfrm>
            <a:off x="622738" y="1237593"/>
            <a:ext cx="5656682" cy="5713465"/>
          </a:xfrm>
        </p:spPr>
        <p:txBody>
          <a:bodyPr>
            <a:normAutofit fontScale="77500" lnSpcReduction="20000"/>
          </a:bodyPr>
          <a:lstStyle/>
          <a:p>
            <a:r>
              <a:rPr lang="en-US" dirty="0"/>
              <a:t>Flash Bootloaders are small programs used to erase and rewrite the flash memory, for programming an ECU or updating it later in its life cycle</a:t>
            </a:r>
          </a:p>
          <a:p>
            <a:r>
              <a:rPr lang="en-US" dirty="0"/>
              <a:t>The new version of software is transferred wirelessly to the vehicle and temporarily stored on a "Connectivity ECU", with sufficiently large memory. When in a safe state, the connectivity ECU starts the update process and loads the software update to the target ECU via a diagnostic sequence - just as the service shop diagnostic tester would do</a:t>
            </a:r>
          </a:p>
          <a:p>
            <a:pPr lvl="1"/>
            <a:r>
              <a:rPr lang="en-US" dirty="0"/>
              <a:t>During the update process, the vehicle remains in a safe state and cannot be used</a:t>
            </a:r>
          </a:p>
          <a:p>
            <a:pPr lvl="1"/>
            <a:r>
              <a:rPr lang="en-US" dirty="0"/>
              <a:t>The ECUs involved in the update process must be supplied with power. The remaining capacity of the battery limits duration of the update</a:t>
            </a:r>
          </a:p>
        </p:txBody>
      </p:sp>
      <p:sp>
        <p:nvSpPr>
          <p:cNvPr id="4" name="Slide Number Placeholder 3">
            <a:extLst>
              <a:ext uri="{FF2B5EF4-FFF2-40B4-BE49-F238E27FC236}">
                <a16:creationId xmlns:a16="http://schemas.microsoft.com/office/drawing/2014/main" id="{9ACAB423-CE43-9C95-8EF3-CBEF77E65697}"/>
              </a:ext>
            </a:extLst>
          </p:cNvPr>
          <p:cNvSpPr>
            <a:spLocks noGrp="1"/>
          </p:cNvSpPr>
          <p:nvPr>
            <p:ph type="sldNum" sz="quarter" idx="12"/>
          </p:nvPr>
        </p:nvSpPr>
        <p:spPr/>
        <p:txBody>
          <a:bodyPr/>
          <a:lstStyle/>
          <a:p>
            <a:fld id="{1F57BF9A-7B35-9447-9112-EAE7E91B4E99}" type="slidenum">
              <a:rPr lang="en-US" smtClean="0"/>
              <a:t>27</a:t>
            </a:fld>
            <a:endParaRPr lang="en-US"/>
          </a:p>
        </p:txBody>
      </p:sp>
      <p:sp>
        <p:nvSpPr>
          <p:cNvPr id="5" name="TextBox 4">
            <a:extLst>
              <a:ext uri="{FF2B5EF4-FFF2-40B4-BE49-F238E27FC236}">
                <a16:creationId xmlns:a16="http://schemas.microsoft.com/office/drawing/2014/main" id="{90304ADC-CD2D-C3AB-43D9-0BC365941F0E}"/>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2443309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3554-A054-335A-3B49-0F0F2C7009BD}"/>
              </a:ext>
            </a:extLst>
          </p:cNvPr>
          <p:cNvSpPr>
            <a:spLocks noGrp="1"/>
          </p:cNvSpPr>
          <p:nvPr>
            <p:ph type="title"/>
          </p:nvPr>
        </p:nvSpPr>
        <p:spPr/>
        <p:txBody>
          <a:bodyPr/>
          <a:lstStyle/>
          <a:p>
            <a:r>
              <a:rPr lang="en-US" dirty="0"/>
              <a:t>OTA Update w/o Connectivity ECU</a:t>
            </a:r>
            <a:endParaRPr lang="en-SE" dirty="0"/>
          </a:p>
        </p:txBody>
      </p:sp>
      <p:sp>
        <p:nvSpPr>
          <p:cNvPr id="3" name="Content Placeholder 2">
            <a:extLst>
              <a:ext uri="{FF2B5EF4-FFF2-40B4-BE49-F238E27FC236}">
                <a16:creationId xmlns:a16="http://schemas.microsoft.com/office/drawing/2014/main" id="{51C790E0-882B-3DE7-077F-F66A85D958FD}"/>
              </a:ext>
            </a:extLst>
          </p:cNvPr>
          <p:cNvSpPr>
            <a:spLocks noGrp="1"/>
          </p:cNvSpPr>
          <p:nvPr>
            <p:ph idx="1"/>
          </p:nvPr>
        </p:nvSpPr>
        <p:spPr>
          <a:xfrm>
            <a:off x="622738" y="1237593"/>
            <a:ext cx="5127614" cy="5194738"/>
          </a:xfrm>
        </p:spPr>
        <p:txBody>
          <a:bodyPr>
            <a:normAutofit fontScale="85000" lnSpcReduction="20000"/>
          </a:bodyPr>
          <a:lstStyle/>
          <a:p>
            <a:r>
              <a:rPr lang="en-US" dirty="0"/>
              <a:t>New version of software is directly transferred to the target during normal operation, i.e. while the vehicle is in motion, with storage in a memory area separate from the driving application. </a:t>
            </a:r>
          </a:p>
          <a:p>
            <a:r>
              <a:rPr lang="en-US" dirty="0"/>
              <a:t>Advantages:</a:t>
            </a:r>
          </a:p>
          <a:p>
            <a:pPr lvl="1"/>
            <a:r>
              <a:rPr lang="en-US" dirty="0"/>
              <a:t>No need for transfer of the update from Connectivity ECU to the target ECU in the safe vehicle state; the vehicle remains ready for operation at all times despite software updates</a:t>
            </a:r>
          </a:p>
          <a:p>
            <a:pPr lvl="1"/>
            <a:r>
              <a:rPr lang="en-US" dirty="0"/>
              <a:t>Restoring the previous software is possible without further data transmission</a:t>
            </a:r>
            <a:endParaRPr lang="en-SE" dirty="0"/>
          </a:p>
        </p:txBody>
      </p:sp>
      <p:sp>
        <p:nvSpPr>
          <p:cNvPr id="4" name="Slide Number Placeholder 3">
            <a:extLst>
              <a:ext uri="{FF2B5EF4-FFF2-40B4-BE49-F238E27FC236}">
                <a16:creationId xmlns:a16="http://schemas.microsoft.com/office/drawing/2014/main" id="{7184E7A7-C52F-BF5E-83F3-A36F22423425}"/>
              </a:ext>
            </a:extLst>
          </p:cNvPr>
          <p:cNvSpPr>
            <a:spLocks noGrp="1"/>
          </p:cNvSpPr>
          <p:nvPr>
            <p:ph type="sldNum" sz="quarter" idx="12"/>
          </p:nvPr>
        </p:nvSpPr>
        <p:spPr/>
        <p:txBody>
          <a:bodyPr/>
          <a:lstStyle/>
          <a:p>
            <a:fld id="{1F57BF9A-7B35-9447-9112-EAE7E91B4E99}" type="slidenum">
              <a:rPr lang="en-US" smtClean="0"/>
              <a:t>28</a:t>
            </a:fld>
            <a:endParaRPr lang="en-US"/>
          </a:p>
        </p:txBody>
      </p:sp>
      <p:pic>
        <p:nvPicPr>
          <p:cNvPr id="2050" name="Picture 2">
            <a:extLst>
              <a:ext uri="{FF2B5EF4-FFF2-40B4-BE49-F238E27FC236}">
                <a16:creationId xmlns:a16="http://schemas.microsoft.com/office/drawing/2014/main" id="{92927765-7AB6-1A4E-34CB-1ED61963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659" y="1683343"/>
            <a:ext cx="6705599" cy="3771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73475-B818-EC8B-2991-4C6C86F9F08B}"/>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60233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A56-27D7-C69A-B8EE-261A0CF47E2A}"/>
              </a:ext>
            </a:extLst>
          </p:cNvPr>
          <p:cNvSpPr>
            <a:spLocks noGrp="1"/>
          </p:cNvSpPr>
          <p:nvPr>
            <p:ph type="title"/>
          </p:nvPr>
        </p:nvSpPr>
        <p:spPr/>
        <p:txBody>
          <a:bodyPr/>
          <a:lstStyle/>
          <a:p>
            <a:pPr algn="ctr"/>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5EDC0038-2D12-70B5-FBEB-79ADCA43ADF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7B68D9-03D4-F5A2-588A-18AC8B5532DE}"/>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4" descr="Image result for ethic self driving">
            <a:extLst>
              <a:ext uri="{FF2B5EF4-FFF2-40B4-BE49-F238E27FC236}">
                <a16:creationId xmlns:a16="http://schemas.microsoft.com/office/drawing/2014/main" id="{32D09122-FDA7-55A5-DFD8-404E2B15FE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062" y="1237593"/>
            <a:ext cx="7443527" cy="53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98D-77B2-4EF8-BAD0-2C4BD4A394C4}"/>
              </a:ext>
            </a:extLst>
          </p:cNvPr>
          <p:cNvSpPr>
            <a:spLocks noGrp="1"/>
          </p:cNvSpPr>
          <p:nvPr>
            <p:ph type="title"/>
          </p:nvPr>
        </p:nvSpPr>
        <p:spPr/>
        <p:txBody>
          <a:bodyPr/>
          <a:lstStyle/>
          <a:p>
            <a:r>
              <a:rPr lang="en-US" dirty="0"/>
              <a:t>Evolution of Automotive E/E Architecture</a:t>
            </a:r>
            <a:endParaRPr lang="en-SE" dirty="0"/>
          </a:p>
        </p:txBody>
      </p:sp>
      <p:sp>
        <p:nvSpPr>
          <p:cNvPr id="3" name="Content Placeholder 2">
            <a:extLst>
              <a:ext uri="{FF2B5EF4-FFF2-40B4-BE49-F238E27FC236}">
                <a16:creationId xmlns:a16="http://schemas.microsoft.com/office/drawing/2014/main" id="{0051E1B0-4D1D-91B9-44F3-ADACA0B5589E}"/>
              </a:ext>
            </a:extLst>
          </p:cNvPr>
          <p:cNvSpPr>
            <a:spLocks noGrp="1"/>
          </p:cNvSpPr>
          <p:nvPr>
            <p:ph idx="1"/>
          </p:nvPr>
        </p:nvSpPr>
        <p:spPr>
          <a:xfrm>
            <a:off x="622737" y="1237594"/>
            <a:ext cx="10949153" cy="1659212"/>
          </a:xfrm>
        </p:spPr>
        <p:txBody>
          <a:bodyPr>
            <a:normAutofit fontScale="92500" lnSpcReduction="10000"/>
          </a:bodyPr>
          <a:lstStyle/>
          <a:p>
            <a:r>
              <a:rPr lang="en-US" dirty="0"/>
              <a:t>From many (~80-100) distributed and networked Electronic Control Units (ECUs) to a few (~4) high-performance ECUs with massive computing power, and large number of (~60) small ECUs for interfacing with sensors and actuators</a:t>
            </a:r>
          </a:p>
        </p:txBody>
      </p:sp>
      <p:sp>
        <p:nvSpPr>
          <p:cNvPr id="4" name="Slide Number Placeholder 3">
            <a:extLst>
              <a:ext uri="{FF2B5EF4-FFF2-40B4-BE49-F238E27FC236}">
                <a16:creationId xmlns:a16="http://schemas.microsoft.com/office/drawing/2014/main" id="{5D5392E3-5A79-DCF2-210B-DB3809740C3D}"/>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4">
            <a:extLst>
              <a:ext uri="{FF2B5EF4-FFF2-40B4-BE49-F238E27FC236}">
                <a16:creationId xmlns:a16="http://schemas.microsoft.com/office/drawing/2014/main" id="{73AC6839-0C6F-5481-2B4E-52902797BDC9}"/>
              </a:ext>
            </a:extLst>
          </p:cNvPr>
          <p:cNvPicPr>
            <a:picLocks noChangeAspect="1"/>
          </p:cNvPicPr>
          <p:nvPr/>
        </p:nvPicPr>
        <p:blipFill>
          <a:blip r:embed="rId2"/>
          <a:stretch>
            <a:fillRect/>
          </a:stretch>
        </p:blipFill>
        <p:spPr>
          <a:xfrm>
            <a:off x="903201" y="2785906"/>
            <a:ext cx="10358849" cy="4009032"/>
          </a:xfrm>
          <a:prstGeom prst="rect">
            <a:avLst/>
          </a:prstGeom>
        </p:spPr>
      </p:pic>
    </p:spTree>
    <p:extLst>
      <p:ext uri="{BB962C8B-B14F-4D97-AF65-F5344CB8AC3E}">
        <p14:creationId xmlns:p14="http://schemas.microsoft.com/office/powerpoint/2010/main" val="1591029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75A-D650-5F52-5A25-A78642FC260B}"/>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BCA4D2A9-AEAB-440D-84D4-0713A68D23C3}"/>
              </a:ext>
            </a:extLst>
          </p:cNvPr>
          <p:cNvSpPr>
            <a:spLocks noGrp="1"/>
          </p:cNvSpPr>
          <p:nvPr>
            <p:ph idx="1"/>
          </p:nvPr>
        </p:nvSpPr>
        <p:spPr>
          <a:xfrm>
            <a:off x="622737" y="1237592"/>
            <a:ext cx="10949153" cy="3093776"/>
          </a:xfrm>
        </p:spPr>
        <p:txBody>
          <a:bodyPr>
            <a:normAutofit fontScale="775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p:txBody>
      </p:sp>
      <p:sp>
        <p:nvSpPr>
          <p:cNvPr id="4" name="Slide Number Placeholder 3">
            <a:extLst>
              <a:ext uri="{FF2B5EF4-FFF2-40B4-BE49-F238E27FC236}">
                <a16:creationId xmlns:a16="http://schemas.microsoft.com/office/drawing/2014/main" id="{AD2042E5-D703-4323-373E-EC526A61471F}"/>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5" name="Picture 2">
            <a:extLst>
              <a:ext uri="{FF2B5EF4-FFF2-40B4-BE49-F238E27FC236}">
                <a16:creationId xmlns:a16="http://schemas.microsoft.com/office/drawing/2014/main" id="{BDFB0AD5-262D-E099-3058-5F614FEA3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916" y="4267964"/>
            <a:ext cx="7924800" cy="270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95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30FE-1CA0-8400-F830-6F7E3EDDC9F1}"/>
              </a:ext>
            </a:extLst>
          </p:cNvPr>
          <p:cNvSpPr>
            <a:spLocks noGrp="1"/>
          </p:cNvSpPr>
          <p:nvPr>
            <p:ph type="title"/>
          </p:nvPr>
        </p:nvSpPr>
        <p:spPr/>
        <p:txBody>
          <a:bodyPr>
            <a:normAutofit fontScale="90000"/>
          </a:bodyPr>
          <a:lstStyle/>
          <a:p>
            <a:r>
              <a:rPr lang="en-US" dirty="0"/>
              <a:t>Variant of Trolley Problem with a Probability Threshold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AD8CB-955B-FF7E-4C70-8822D4B9E5A3}"/>
                  </a:ext>
                </a:extLst>
              </p:cNvPr>
              <p:cNvSpPr>
                <a:spLocks noGrp="1"/>
              </p:cNvSpPr>
              <p:nvPr>
                <p:ph idx="1"/>
              </p:nvPr>
            </p:nvSpPr>
            <p:spPr>
              <a:xfrm>
                <a:off x="622738" y="1237593"/>
                <a:ext cx="5633684" cy="5194738"/>
              </a:xfrm>
            </p:spPr>
            <p:txBody>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a:p>
                <a:endParaRPr lang="en-SE" dirty="0"/>
              </a:p>
            </p:txBody>
          </p:sp>
        </mc:Choice>
        <mc:Fallback xmlns="">
          <p:sp>
            <p:nvSpPr>
              <p:cNvPr id="3" name="Content Placeholder 2">
                <a:extLst>
                  <a:ext uri="{FF2B5EF4-FFF2-40B4-BE49-F238E27FC236}">
                    <a16:creationId xmlns:a16="http://schemas.microsoft.com/office/drawing/2014/main" id="{892AD8CB-955B-FF7E-4C70-8822D4B9E5A3}"/>
                  </a:ext>
                </a:extLst>
              </p:cNvPr>
              <p:cNvSpPr>
                <a:spLocks noGrp="1" noRot="1" noChangeAspect="1" noMove="1" noResize="1" noEditPoints="1" noAdjustHandles="1" noChangeArrowheads="1" noChangeShapeType="1" noTextEdit="1"/>
              </p:cNvSpPr>
              <p:nvPr>
                <p:ph idx="1"/>
              </p:nvPr>
            </p:nvSpPr>
            <p:spPr>
              <a:xfrm>
                <a:off x="622738" y="1237593"/>
                <a:ext cx="5633684" cy="5194738"/>
              </a:xfrm>
              <a:blipFill>
                <a:blip r:embed="rId2"/>
                <a:stretch>
                  <a:fillRect l="-2489" t="-2465" r="-7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8A735C1-89AF-3E74-A7EF-858E358F0296}"/>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435D1AAE-D4F8-59AA-4914-9502DAB11C5B}"/>
              </a:ext>
            </a:extLst>
          </p:cNvPr>
          <p:cNvPicPr>
            <a:picLocks noChangeAspect="1"/>
          </p:cNvPicPr>
          <p:nvPr/>
        </p:nvPicPr>
        <p:blipFill>
          <a:blip r:embed="rId3"/>
          <a:stretch>
            <a:fillRect/>
          </a:stretch>
        </p:blipFill>
        <p:spPr>
          <a:xfrm>
            <a:off x="6322522" y="2639349"/>
            <a:ext cx="5553850" cy="2210108"/>
          </a:xfrm>
          <a:prstGeom prst="rect">
            <a:avLst/>
          </a:prstGeom>
        </p:spPr>
      </p:pic>
      <p:sp>
        <p:nvSpPr>
          <p:cNvPr id="6" name="TextBox 5">
            <a:extLst>
              <a:ext uri="{FF2B5EF4-FFF2-40B4-BE49-F238E27FC236}">
                <a16:creationId xmlns:a16="http://schemas.microsoft.com/office/drawing/2014/main" id="{A858B2BC-1CA3-FD72-5218-190E6EFE99E4}"/>
              </a:ext>
            </a:extLst>
          </p:cNvPr>
          <p:cNvSpPr txBox="1"/>
          <p:nvPr/>
        </p:nvSpPr>
        <p:spPr>
          <a:xfrm>
            <a:off x="9634890" y="2944107"/>
            <a:ext cx="1146468" cy="369332"/>
          </a:xfrm>
          <a:prstGeom prst="rect">
            <a:avLst/>
          </a:prstGeom>
          <a:noFill/>
        </p:spPr>
        <p:txBody>
          <a:bodyPr wrap="none" rtlCol="0">
            <a:spAutoFit/>
          </a:bodyPr>
          <a:lstStyle/>
          <a:p>
            <a:r>
              <a:rPr lang="en-US" dirty="0"/>
              <a:t>jaywalker</a:t>
            </a:r>
            <a:endParaRPr lang="en-SE" dirty="0"/>
          </a:p>
        </p:txBody>
      </p:sp>
      <p:sp>
        <p:nvSpPr>
          <p:cNvPr id="7" name="TextBox 6">
            <a:extLst>
              <a:ext uri="{FF2B5EF4-FFF2-40B4-BE49-F238E27FC236}">
                <a16:creationId xmlns:a16="http://schemas.microsoft.com/office/drawing/2014/main" id="{6E9A46D5-FE1A-825B-DD08-8DAF71066DC7}"/>
              </a:ext>
            </a:extLst>
          </p:cNvPr>
          <p:cNvSpPr txBox="1"/>
          <p:nvPr/>
        </p:nvSpPr>
        <p:spPr>
          <a:xfrm>
            <a:off x="9634890" y="4420316"/>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107487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2B93-5CBF-F9C9-7CC2-35758A322B27}"/>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9F7A3F76-0A75-A6D2-77FC-8D4E202871FD}"/>
              </a:ext>
            </a:extLst>
          </p:cNvPr>
          <p:cNvSpPr>
            <a:spLocks noGrp="1"/>
          </p:cNvSpPr>
          <p:nvPr>
            <p:ph idx="1"/>
          </p:nvPr>
        </p:nvSpPr>
        <p:spPr/>
        <p:txBody>
          <a:bodyPr>
            <a:normAutofit fontScale="7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a:t>
            </a:r>
            <a:r>
              <a:rPr lang="en-US" dirty="0">
                <a:hlinkClick r:id="rId2"/>
              </a:rPr>
              <a:t>http://moralmachine.mit.edu/</a:t>
            </a:r>
            <a:r>
              <a:rPr lang="en-US" dirty="0"/>
              <a:t>)</a:t>
            </a:r>
          </a:p>
          <a:p>
            <a:pPr lvl="1"/>
            <a:r>
              <a:rPr lang="en-US" dirty="0"/>
              <a:t>One scenario: 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pPr lvl="1"/>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a:t>
            </a:r>
            <a:endParaRPr lang="en-SE" dirty="0"/>
          </a:p>
          <a:p>
            <a:r>
              <a:rPr lang="en-US" dirty="0"/>
              <a:t>This platform gathered 40 million decisions in ten languages from millions of people in 233 countries</a:t>
            </a:r>
          </a:p>
          <a:p>
            <a:r>
              <a:rPr lang="en-US" dirty="0"/>
              <a:t>Moral Machines: How culture changes values</a:t>
            </a:r>
          </a:p>
          <a:p>
            <a:pPr lvl="1"/>
            <a:r>
              <a:rPr lang="en-US" dirty="0">
                <a:hlinkClick r:id="rId3"/>
              </a:rPr>
              <a:t>https://www.youtube.com/watch?v=jPo6bby-Fcg</a:t>
            </a:r>
            <a:endParaRPr lang="en-SE" dirty="0"/>
          </a:p>
          <a:p>
            <a:endParaRPr lang="en-SE" dirty="0"/>
          </a:p>
        </p:txBody>
      </p:sp>
      <p:sp>
        <p:nvSpPr>
          <p:cNvPr id="4" name="Slide Number Placeholder 3">
            <a:extLst>
              <a:ext uri="{FF2B5EF4-FFF2-40B4-BE49-F238E27FC236}">
                <a16:creationId xmlns:a16="http://schemas.microsoft.com/office/drawing/2014/main" id="{3EA9DEF4-BE58-7E22-7B65-F68527812583}"/>
              </a:ext>
            </a:extLst>
          </p:cNvPr>
          <p:cNvSpPr>
            <a:spLocks noGrp="1"/>
          </p:cNvSpPr>
          <p:nvPr>
            <p:ph type="sldNum" sz="quarter" idx="12"/>
          </p:nvPr>
        </p:nvSpPr>
        <p:spPr/>
        <p:txBody>
          <a:bodyPr/>
          <a:lstStyle/>
          <a:p>
            <a:fld id="{1F57BF9A-7B35-9447-9112-EAE7E91B4E99}" type="slidenum">
              <a:rPr lang="en-US" smtClean="0"/>
              <a:t>32</a:t>
            </a:fld>
            <a:endParaRPr lang="en-US"/>
          </a:p>
        </p:txBody>
      </p:sp>
    </p:spTree>
    <p:extLst>
      <p:ext uri="{BB962C8B-B14F-4D97-AF65-F5344CB8AC3E}">
        <p14:creationId xmlns:p14="http://schemas.microsoft.com/office/powerpoint/2010/main" val="3928708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EBA-838D-0B3F-97FA-B57B51902F8E}"/>
              </a:ext>
            </a:extLst>
          </p:cNvPr>
          <p:cNvSpPr>
            <a:spLocks noGrp="1"/>
          </p:cNvSpPr>
          <p:nvPr>
            <p:ph type="title"/>
          </p:nvPr>
        </p:nvSpPr>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076F18AD-956A-6C7F-C2D6-9FECCE8A6E84}"/>
              </a:ext>
            </a:extLst>
          </p:cNvPr>
          <p:cNvSpPr>
            <a:spLocks noGrp="1"/>
          </p:cNvSpPr>
          <p:nvPr>
            <p:ph idx="1"/>
          </p:nvPr>
        </p:nvSpPr>
        <p:spPr>
          <a:xfrm>
            <a:off x="622737" y="1237593"/>
            <a:ext cx="7334147" cy="5194738"/>
          </a:xfrm>
        </p:spPr>
        <p:txBody>
          <a:bodyPr>
            <a:normAutofit fontScale="70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a:t>
            </a:r>
          </a:p>
          <a:p>
            <a:pPr lvl="2"/>
            <a:endParaRPr lang="en-SE" dirty="0"/>
          </a:p>
          <a:p>
            <a:endParaRPr lang="en-SE" dirty="0"/>
          </a:p>
        </p:txBody>
      </p:sp>
      <p:sp>
        <p:nvSpPr>
          <p:cNvPr id="4" name="Slide Number Placeholder 3">
            <a:extLst>
              <a:ext uri="{FF2B5EF4-FFF2-40B4-BE49-F238E27FC236}">
                <a16:creationId xmlns:a16="http://schemas.microsoft.com/office/drawing/2014/main" id="{A0AD9CF2-2345-B135-C1A5-2758131B8270}"/>
              </a:ext>
            </a:extLst>
          </p:cNvPr>
          <p:cNvSpPr>
            <a:spLocks noGrp="1"/>
          </p:cNvSpPr>
          <p:nvPr>
            <p:ph type="sldNum" sz="quarter" idx="12"/>
          </p:nvPr>
        </p:nvSpPr>
        <p:spPr/>
        <p:txBody>
          <a:bodyPr/>
          <a:lstStyle/>
          <a:p>
            <a:fld id="{1F57BF9A-7B35-9447-9112-EAE7E91B4E99}" type="slidenum">
              <a:rPr lang="en-US" smtClean="0"/>
              <a:t>33</a:t>
            </a:fld>
            <a:endParaRPr lang="en-US"/>
          </a:p>
        </p:txBody>
      </p:sp>
      <p:pic>
        <p:nvPicPr>
          <p:cNvPr id="9" name="Picture 2">
            <a:extLst>
              <a:ext uri="{FF2B5EF4-FFF2-40B4-BE49-F238E27FC236}">
                <a16:creationId xmlns:a16="http://schemas.microsoft.com/office/drawing/2014/main" id="{E30E9DD2-5929-C5BC-D96D-878B55402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52"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0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76FE-A2F3-D3E7-5515-B12D01A278C1}"/>
              </a:ext>
            </a:extLst>
          </p:cNvPr>
          <p:cNvSpPr>
            <a:spLocks noGrp="1"/>
          </p:cNvSpPr>
          <p:nvPr>
            <p:ph type="title"/>
          </p:nvPr>
        </p:nvSpPr>
        <p:spPr/>
        <p:txBody>
          <a:bodyPr/>
          <a:lstStyle/>
          <a:p>
            <a:r>
              <a:rPr lang="en-US" dirty="0"/>
              <a:t>AV Ethical Issues: is it Worth the Time?</a:t>
            </a:r>
            <a:endParaRPr lang="en-SE" dirty="0"/>
          </a:p>
        </p:txBody>
      </p:sp>
      <p:sp>
        <p:nvSpPr>
          <p:cNvPr id="3" name="Content Placeholder 2">
            <a:extLst>
              <a:ext uri="{FF2B5EF4-FFF2-40B4-BE49-F238E27FC236}">
                <a16:creationId xmlns:a16="http://schemas.microsoft.com/office/drawing/2014/main" id="{7F2832ED-28EB-A7F1-C0A6-E2D94E429EC0}"/>
              </a:ext>
            </a:extLst>
          </p:cNvPr>
          <p:cNvSpPr>
            <a:spLocks noGrp="1"/>
          </p:cNvSpPr>
          <p:nvPr>
            <p:ph idx="1"/>
          </p:nvPr>
        </p:nvSpPr>
        <p:spPr/>
        <p:txBody>
          <a:bodyPr>
            <a:normAutofit fontScale="85000" lnSpcReduction="1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(former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13CA7F9C-AFEF-B2C8-9301-1F9F315A79B5}"/>
              </a:ext>
            </a:extLst>
          </p:cNvPr>
          <p:cNvSpPr>
            <a:spLocks noGrp="1"/>
          </p:cNvSpPr>
          <p:nvPr>
            <p:ph type="sldNum" sz="quarter" idx="12"/>
          </p:nvPr>
        </p:nvSpPr>
        <p:spPr/>
        <p:txBody>
          <a:bodyPr/>
          <a:lstStyle/>
          <a:p>
            <a:fld id="{1F57BF9A-7B35-9447-9112-EAE7E91B4E99}" type="slidenum">
              <a:rPr lang="en-US" smtClean="0"/>
              <a:t>34</a:t>
            </a:fld>
            <a:endParaRPr lang="en-US"/>
          </a:p>
        </p:txBody>
      </p:sp>
    </p:spTree>
    <p:extLst>
      <p:ext uri="{BB962C8B-B14F-4D97-AF65-F5344CB8AC3E}">
        <p14:creationId xmlns:p14="http://schemas.microsoft.com/office/powerpoint/2010/main" val="150061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B29D-C175-042C-793F-0BA1CE6F26AF}"/>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F6787FD4-F7CB-8027-6206-F93A81658737}"/>
              </a:ext>
            </a:extLst>
          </p:cNvPr>
          <p:cNvSpPr>
            <a:spLocks noGrp="1"/>
          </p:cNvSpPr>
          <p:nvPr>
            <p:ph idx="1"/>
          </p:nvPr>
        </p:nvSpPr>
        <p:spPr>
          <a:xfrm>
            <a:off x="622737" y="1237593"/>
            <a:ext cx="5863827" cy="5194738"/>
          </a:xfrm>
        </p:spPr>
        <p:txBody>
          <a:bodyPr/>
          <a:lstStyle/>
          <a:p>
            <a:r>
              <a:rPr lang="en-US" dirty="0"/>
              <a:t>It is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 (partly due to sunny weather)</a:t>
            </a:r>
          </a:p>
          <a:p>
            <a:pPr lvl="1"/>
            <a:endParaRPr lang="en-SE" dirty="0"/>
          </a:p>
        </p:txBody>
      </p:sp>
      <p:sp>
        <p:nvSpPr>
          <p:cNvPr id="4" name="Slide Number Placeholder 3">
            <a:extLst>
              <a:ext uri="{FF2B5EF4-FFF2-40B4-BE49-F238E27FC236}">
                <a16:creationId xmlns:a16="http://schemas.microsoft.com/office/drawing/2014/main" id="{EAEC1820-6FAC-D0B8-BBBD-C408F01819AD}"/>
              </a:ext>
            </a:extLst>
          </p:cNvPr>
          <p:cNvSpPr>
            <a:spLocks noGrp="1"/>
          </p:cNvSpPr>
          <p:nvPr>
            <p:ph type="sldNum" sz="quarter" idx="12"/>
          </p:nvPr>
        </p:nvSpPr>
        <p:spPr/>
        <p:txBody>
          <a:bodyPr/>
          <a:lstStyle/>
          <a:p>
            <a:fld id="{1F57BF9A-7B35-9447-9112-EAE7E91B4E99}" type="slidenum">
              <a:rPr lang="en-US" smtClean="0"/>
              <a:t>35</a:t>
            </a:fld>
            <a:endParaRPr lang="en-US"/>
          </a:p>
        </p:txBody>
      </p:sp>
      <p:pic>
        <p:nvPicPr>
          <p:cNvPr id="5" name="Picture 2">
            <a:extLst>
              <a:ext uri="{FF2B5EF4-FFF2-40B4-BE49-F238E27FC236}">
                <a16:creationId xmlns:a16="http://schemas.microsoft.com/office/drawing/2014/main" id="{C3337994-9AAC-53CB-25D4-D1CEE857F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64" y="1595626"/>
            <a:ext cx="5444995" cy="42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877F-FC08-EEFA-5C1C-191A6B1F8C02}"/>
              </a:ext>
            </a:extLst>
          </p:cNvPr>
          <p:cNvSpPr>
            <a:spLocks noGrp="1"/>
          </p:cNvSpPr>
          <p:nvPr>
            <p:ph type="title"/>
          </p:nvPr>
        </p:nvSpPr>
        <p:spPr/>
        <p:txBody>
          <a:bodyPr>
            <a:normAutofit/>
          </a:bodyPr>
          <a:lstStyle/>
          <a:p>
            <a:r>
              <a:rPr lang="en-US" sz="4800" dirty="0"/>
              <a:t>Automotive E/E Architecture Trends</a:t>
            </a:r>
            <a:endParaRPr lang="en-SE" dirty="0"/>
          </a:p>
        </p:txBody>
      </p:sp>
      <p:sp>
        <p:nvSpPr>
          <p:cNvPr id="3" name="Content Placeholder 2">
            <a:extLst>
              <a:ext uri="{FF2B5EF4-FFF2-40B4-BE49-F238E27FC236}">
                <a16:creationId xmlns:a16="http://schemas.microsoft.com/office/drawing/2014/main" id="{1C49BFD4-7FF2-B01F-B851-AE1F78174749}"/>
              </a:ext>
            </a:extLst>
          </p:cNvPr>
          <p:cNvSpPr>
            <a:spLocks noGrp="1"/>
          </p:cNvSpPr>
          <p:nvPr>
            <p:ph idx="1"/>
          </p:nvPr>
        </p:nvSpPr>
        <p:spPr>
          <a:xfrm>
            <a:off x="622737" y="1237592"/>
            <a:ext cx="6659291" cy="5379775"/>
          </a:xfrm>
        </p:spPr>
        <p:txBody>
          <a:bodyPr>
            <a:normAutofit fontScale="92500" lnSpcReduction="10000"/>
          </a:bodyPr>
          <a:lstStyle/>
          <a:p>
            <a:r>
              <a:rPr lang="en-US" sz="2800" dirty="0"/>
              <a:t>Automotive E/E architecture trends: </a:t>
            </a:r>
          </a:p>
          <a:p>
            <a:pPr lvl="1"/>
            <a:r>
              <a:rPr lang="en-US" sz="2400" dirty="0"/>
              <a:t>HW platform consolidation</a:t>
            </a:r>
          </a:p>
          <a:p>
            <a:pPr lvl="2"/>
            <a:r>
              <a:rPr lang="en-US" sz="2000" dirty="0"/>
              <a:t>Centralized architecture with a few ECUs helps simplify system architecture, reduce network load, and improve system reliability</a:t>
            </a:r>
          </a:p>
          <a:p>
            <a:pPr lvl="1"/>
            <a:r>
              <a:rPr lang="en-US" sz="2400" dirty="0"/>
              <a:t>HW platform miniaturization</a:t>
            </a:r>
          </a:p>
          <a:p>
            <a:pPr lvl="2"/>
            <a:r>
              <a:rPr lang="en-US" sz="2000" dirty="0"/>
              <a:t>A trunkful of electronics hinders consumer acceptance and mass deployment</a:t>
            </a:r>
          </a:p>
          <a:p>
            <a:pPr lvl="2"/>
            <a:r>
              <a:rPr lang="en-US" sz="2000" dirty="0"/>
              <a:t>System-on-Chip technology helps to achieve high-performance computing with small form factor and low power consumption</a:t>
            </a:r>
          </a:p>
          <a:p>
            <a:r>
              <a:rPr lang="en-US" sz="2800" dirty="0"/>
              <a:t>Significant HW resource constraints </a:t>
            </a:r>
            <a:r>
              <a:rPr lang="en-US" altLang="zh-CN" sz="2800" dirty="0"/>
              <a:t>i</a:t>
            </a:r>
            <a:r>
              <a:rPr lang="en-US" sz="2800" dirty="0"/>
              <a:t>n terms of processor speed, memory size, and network bandwidth</a:t>
            </a:r>
          </a:p>
          <a:p>
            <a:pPr lvl="1"/>
            <a:r>
              <a:rPr lang="en-US" sz="2400" dirty="0"/>
              <a:t>Level of constraints depends on the application context, e.g., mobile robots and consumer drones have more severe constraints than passenger cars</a:t>
            </a:r>
            <a:endParaRPr lang="en-SE" sz="3600" dirty="0"/>
          </a:p>
        </p:txBody>
      </p:sp>
      <p:sp>
        <p:nvSpPr>
          <p:cNvPr id="4" name="Slide Number Placeholder 3">
            <a:extLst>
              <a:ext uri="{FF2B5EF4-FFF2-40B4-BE49-F238E27FC236}">
                <a16:creationId xmlns:a16="http://schemas.microsoft.com/office/drawing/2014/main" id="{074F36F4-6BAE-A482-1DCB-06C2BD27E5D8}"/>
              </a:ext>
            </a:extLst>
          </p:cNvPr>
          <p:cNvSpPr>
            <a:spLocks noGrp="1"/>
          </p:cNvSpPr>
          <p:nvPr>
            <p:ph type="sldNum" sz="quarter" idx="12"/>
          </p:nvPr>
        </p:nvSpPr>
        <p:spPr/>
        <p:txBody>
          <a:bodyPr/>
          <a:lstStyle/>
          <a:p>
            <a:fld id="{1F57BF9A-7B35-9447-9112-EAE7E91B4E99}" type="slidenum">
              <a:rPr lang="en-US" smtClean="0"/>
              <a:t>4</a:t>
            </a:fld>
            <a:endParaRPr lang="en-US"/>
          </a:p>
        </p:txBody>
      </p:sp>
      <p:grpSp>
        <p:nvGrpSpPr>
          <p:cNvPr id="5" name="Group 4">
            <a:extLst>
              <a:ext uri="{FF2B5EF4-FFF2-40B4-BE49-F238E27FC236}">
                <a16:creationId xmlns:a16="http://schemas.microsoft.com/office/drawing/2014/main" id="{2177BA58-548D-BC11-A784-519AEA73BC94}"/>
              </a:ext>
            </a:extLst>
          </p:cNvPr>
          <p:cNvGrpSpPr/>
          <p:nvPr/>
        </p:nvGrpSpPr>
        <p:grpSpPr>
          <a:xfrm>
            <a:off x="7282029" y="1741207"/>
            <a:ext cx="3941551" cy="2480423"/>
            <a:chOff x="8310730" y="2520434"/>
            <a:chExt cx="3941551" cy="2480423"/>
          </a:xfrm>
        </p:grpSpPr>
        <p:grpSp>
          <p:nvGrpSpPr>
            <p:cNvPr id="6" name="Group 5">
              <a:extLst>
                <a:ext uri="{FF2B5EF4-FFF2-40B4-BE49-F238E27FC236}">
                  <a16:creationId xmlns:a16="http://schemas.microsoft.com/office/drawing/2014/main" id="{6834CA9E-B4E3-66D8-9755-982DA0AE0129}"/>
                </a:ext>
              </a:extLst>
            </p:cNvPr>
            <p:cNvGrpSpPr/>
            <p:nvPr/>
          </p:nvGrpSpPr>
          <p:grpSpPr>
            <a:xfrm>
              <a:off x="8310730" y="2520434"/>
              <a:ext cx="3711138" cy="2458674"/>
              <a:chOff x="24036" y="1348803"/>
              <a:chExt cx="8108993" cy="5372304"/>
            </a:xfrm>
          </p:grpSpPr>
          <p:pic>
            <p:nvPicPr>
              <p:cNvPr id="8" name="Picture 2">
                <a:extLst>
                  <a:ext uri="{FF2B5EF4-FFF2-40B4-BE49-F238E27FC236}">
                    <a16:creationId xmlns:a16="http://schemas.microsoft.com/office/drawing/2014/main" id="{DD689BE8-3ADA-32DC-3BAE-27C039FE0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æè½æä¹åå¢ï¼ï¼ææè¡¨æåï¼_æè½_ææè¡¨æ">
                <a:extLst>
                  <a:ext uri="{FF2B5EF4-FFF2-40B4-BE49-F238E27FC236}">
                    <a16:creationId xmlns:a16="http://schemas.microsoft.com/office/drawing/2014/main" id="{FC5C73D7-38D7-37FE-76DC-661116619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C3F567D2-25ED-2C3C-7717-38ACAFF5D6CA}"/>
                  </a:ext>
                </a:extLst>
              </p:cNvPr>
              <p:cNvSpPr/>
              <p:nvPr/>
            </p:nvSpPr>
            <p:spPr>
              <a:xfrm>
                <a:off x="1872909" y="5058193"/>
                <a:ext cx="2615408" cy="902007"/>
              </a:xfrm>
              <a:prstGeom prst="wedgeRectCallout">
                <a:avLst>
                  <a:gd name="adj1" fmla="val -62591"/>
                  <a:gd name="adj2" fmla="val -14943"/>
                </a:avLst>
              </a:prstGeom>
              <a:solidFill>
                <a:srgbClr val="FFC000"/>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Where do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 put my groceries?</a:t>
                </a:r>
                <a:endParaRPr kumimoji="0" lang="en-SE"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627E2DE-1F1B-9CCE-6A53-0D41E7CE66C1}"/>
                </a:ext>
              </a:extLst>
            </p:cNvPr>
            <p:cNvSpPr txBox="1"/>
            <p:nvPr/>
          </p:nvSpPr>
          <p:spPr>
            <a:xfrm>
              <a:off x="9181502" y="4723858"/>
              <a:ext cx="307077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Trunk of an</a:t>
              </a:r>
              <a:r>
                <a:rPr kumimoji="0" lang="zh-CN" altLang="en-US"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Experimental</a:t>
              </a:r>
              <a:r>
                <a:rPr kumimoji="0" lang="en-US" sz="1200" b="0" i="0" u="none" strike="noStrike" kern="0" cap="none" spc="0" normalizeH="0" baseline="0" noProof="0" dirty="0">
                  <a:ln>
                    <a:noFill/>
                  </a:ln>
                  <a:solidFill>
                    <a:prstClr val="black"/>
                  </a:solidFill>
                  <a:effectLst/>
                  <a:uLnTx/>
                  <a:uFillTx/>
                  <a:latin typeface="Calibri" panose="020F0502020204030204"/>
                </a:rPr>
                <a:t> AV from Ford (2017) </a:t>
              </a:r>
              <a:endParaRPr kumimoji="0" lang="en-SE"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 name="Group 10">
            <a:extLst>
              <a:ext uri="{FF2B5EF4-FFF2-40B4-BE49-F238E27FC236}">
                <a16:creationId xmlns:a16="http://schemas.microsoft.com/office/drawing/2014/main" id="{2BA39483-DAC7-78BF-DE94-4F256FF04130}"/>
              </a:ext>
            </a:extLst>
          </p:cNvPr>
          <p:cNvGrpSpPr/>
          <p:nvPr/>
        </p:nvGrpSpPr>
        <p:grpSpPr>
          <a:xfrm>
            <a:off x="8752466" y="4229589"/>
            <a:ext cx="1969770" cy="1860890"/>
            <a:chOff x="8752466" y="4094419"/>
            <a:chExt cx="1969770" cy="1860890"/>
          </a:xfrm>
        </p:grpSpPr>
        <p:sp>
          <p:nvSpPr>
            <p:cNvPr id="12" name="TextBox 11">
              <a:extLst>
                <a:ext uri="{FF2B5EF4-FFF2-40B4-BE49-F238E27FC236}">
                  <a16:creationId xmlns:a16="http://schemas.microsoft.com/office/drawing/2014/main" id="{23BDBFE8-3BFB-2989-2450-282F119C9306}"/>
                </a:ext>
              </a:extLst>
            </p:cNvPr>
            <p:cNvSpPr txBox="1"/>
            <p:nvPr/>
          </p:nvSpPr>
          <p:spPr>
            <a:xfrm>
              <a:off x="8752466" y="5678310"/>
              <a:ext cx="1969770" cy="276999"/>
            </a:xfrm>
            <a:prstGeom prst="rect">
              <a:avLst/>
            </a:prstGeom>
            <a:noFill/>
          </p:spPr>
          <p:txBody>
            <a:bodyPr wrap="square" rtlCol="0">
              <a:spAutoFit/>
            </a:bodyPr>
            <a:lstStyle/>
            <a:p>
              <a:r>
                <a:rPr lang="en-US" sz="1200" dirty="0">
                  <a:solidFill>
                    <a:prstClr val="black"/>
                  </a:solidFill>
                  <a:latin typeface="Calibri" panose="020F0502020204030204"/>
                </a:rPr>
                <a:t>Tesla’s FSD Processor (2022)</a:t>
              </a:r>
              <a:endParaRPr lang="en-SE" sz="1200" dirty="0">
                <a:solidFill>
                  <a:prstClr val="black"/>
                </a:solidFill>
                <a:latin typeface="Calibri" panose="020F0502020204030204"/>
              </a:endParaRPr>
            </a:p>
          </p:txBody>
        </p:sp>
        <p:grpSp>
          <p:nvGrpSpPr>
            <p:cNvPr id="13" name="Group 12">
              <a:extLst>
                <a:ext uri="{FF2B5EF4-FFF2-40B4-BE49-F238E27FC236}">
                  <a16:creationId xmlns:a16="http://schemas.microsoft.com/office/drawing/2014/main" id="{06073F70-7CE2-E9A3-0C0D-ED39752E89E6}"/>
                </a:ext>
              </a:extLst>
            </p:cNvPr>
            <p:cNvGrpSpPr/>
            <p:nvPr/>
          </p:nvGrpSpPr>
          <p:grpSpPr>
            <a:xfrm>
              <a:off x="8754180" y="4094419"/>
              <a:ext cx="1847749" cy="1637913"/>
              <a:chOff x="9782881" y="5008816"/>
              <a:chExt cx="1847749" cy="1637913"/>
            </a:xfrm>
          </p:grpSpPr>
          <p:sp>
            <p:nvSpPr>
              <p:cNvPr id="14" name="Arrow: Down 13">
                <a:extLst>
                  <a:ext uri="{FF2B5EF4-FFF2-40B4-BE49-F238E27FC236}">
                    <a16:creationId xmlns:a16="http://schemas.microsoft.com/office/drawing/2014/main" id="{5631A9CE-AD65-BE4F-059A-4E8A1938C83E}"/>
                  </a:ext>
                </a:extLst>
              </p:cNvPr>
              <p:cNvSpPr/>
              <p:nvPr/>
            </p:nvSpPr>
            <p:spPr bwMode="auto">
              <a:xfrm>
                <a:off x="10504262" y="5008816"/>
                <a:ext cx="404988" cy="336015"/>
              </a:xfrm>
              <a:prstGeom prst="downArrow">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2400" b="0" i="0" u="none" strike="noStrike" kern="0" cap="none" spc="0" normalizeH="0" baseline="0" noProof="0">
                  <a:ln>
                    <a:noFill/>
                  </a:ln>
                  <a:solidFill>
                    <a:prstClr val="black"/>
                  </a:solidFill>
                  <a:effectLst/>
                  <a:uLnTx/>
                  <a:uFillTx/>
                  <a:latin typeface="Tahoma" pitchFamily="34" charset="0"/>
                </a:endParaRPr>
              </a:p>
            </p:txBody>
          </p:sp>
          <p:pic>
            <p:nvPicPr>
              <p:cNvPr id="15" name="Picture 6">
                <a:extLst>
                  <a:ext uri="{FF2B5EF4-FFF2-40B4-BE49-F238E27FC236}">
                    <a16:creationId xmlns:a16="http://schemas.microsoft.com/office/drawing/2014/main" id="{982ACE94-154D-6C14-7E74-F662DE2850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782881" y="5380065"/>
                <a:ext cx="1847749" cy="12666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B06DD0D2-2D6E-491B-178E-C42AB1AE116C}"/>
              </a:ext>
            </a:extLst>
          </p:cNvPr>
          <p:cNvGrpSpPr/>
          <p:nvPr/>
        </p:nvGrpSpPr>
        <p:grpSpPr>
          <a:xfrm>
            <a:off x="7705104" y="2904929"/>
            <a:ext cx="3371201" cy="2452254"/>
            <a:chOff x="9272776" y="3959451"/>
            <a:chExt cx="2787588" cy="2082812"/>
          </a:xfrm>
        </p:grpSpPr>
        <p:pic>
          <p:nvPicPr>
            <p:cNvPr id="17" name="Picture 16">
              <a:extLst>
                <a:ext uri="{FF2B5EF4-FFF2-40B4-BE49-F238E27FC236}">
                  <a16:creationId xmlns:a16="http://schemas.microsoft.com/office/drawing/2014/main" id="{142B3FCB-2317-24B9-AD14-DC90CC3F2137}"/>
                </a:ext>
              </a:extLst>
            </p:cNvPr>
            <p:cNvPicPr>
              <a:picLocks noChangeAspect="1"/>
            </p:cNvPicPr>
            <p:nvPr/>
          </p:nvPicPr>
          <p:blipFill>
            <a:blip r:embed="rId5"/>
            <a:stretch>
              <a:fillRect/>
            </a:stretch>
          </p:blipFill>
          <p:spPr>
            <a:xfrm>
              <a:off x="9272776" y="3959451"/>
              <a:ext cx="2775785" cy="2082812"/>
            </a:xfrm>
            <a:prstGeom prst="rect">
              <a:avLst/>
            </a:prstGeom>
          </p:spPr>
        </p:pic>
        <p:sp>
          <p:nvSpPr>
            <p:cNvPr id="18" name="Rectangle: Rounded Corners 17">
              <a:extLst>
                <a:ext uri="{FF2B5EF4-FFF2-40B4-BE49-F238E27FC236}">
                  <a16:creationId xmlns:a16="http://schemas.microsoft.com/office/drawing/2014/main" id="{75FEFB14-8A89-C6D2-F8C4-752E8BE4CF47}"/>
                </a:ext>
              </a:extLst>
            </p:cNvPr>
            <p:cNvSpPr/>
            <p:nvPr/>
          </p:nvSpPr>
          <p:spPr>
            <a:xfrm>
              <a:off x="10828459" y="4028462"/>
              <a:ext cx="1112809"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Computing Workload</a:t>
              </a:r>
              <a:endParaRPr kumimoji="0" lang="en-SE"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3858EA00-6504-FC5F-8526-EA7F05D7D09C}"/>
                </a:ext>
              </a:extLst>
            </p:cNvPr>
            <p:cNvSpPr/>
            <p:nvPr/>
          </p:nvSpPr>
          <p:spPr>
            <a:xfrm>
              <a:off x="10828459" y="5540936"/>
              <a:ext cx="1231905"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In-Vehicle HW platform</a:t>
              </a:r>
              <a:endParaRPr kumimoji="0" lang="en-SE"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191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A454-9A88-9697-2295-111CC9E74B34}"/>
              </a:ext>
            </a:extLst>
          </p:cNvPr>
          <p:cNvSpPr>
            <a:spLocks noGrp="1"/>
          </p:cNvSpPr>
          <p:nvPr>
            <p:ph type="title"/>
          </p:nvPr>
        </p:nvSpPr>
        <p:spPr/>
        <p:txBody>
          <a:bodyPr>
            <a:normAutofit/>
          </a:bodyPr>
          <a:lstStyle/>
          <a:p>
            <a:r>
              <a:rPr lang="en-US" dirty="0"/>
              <a:t>Design Objectives vs. HW Constraints </a:t>
            </a:r>
            <a:endParaRPr lang="en-SE" dirty="0"/>
          </a:p>
        </p:txBody>
      </p:sp>
      <p:sp>
        <p:nvSpPr>
          <p:cNvPr id="3" name="Content Placeholder 2">
            <a:extLst>
              <a:ext uri="{FF2B5EF4-FFF2-40B4-BE49-F238E27FC236}">
                <a16:creationId xmlns:a16="http://schemas.microsoft.com/office/drawing/2014/main" id="{BF90CC3F-0ED3-C159-F6D6-FA3813F5F3FA}"/>
              </a:ext>
            </a:extLst>
          </p:cNvPr>
          <p:cNvSpPr>
            <a:spLocks noGrp="1"/>
          </p:cNvSpPr>
          <p:nvPr>
            <p:ph idx="1"/>
          </p:nvPr>
        </p:nvSpPr>
        <p:spPr>
          <a:xfrm>
            <a:off x="6096000" y="1237592"/>
            <a:ext cx="5550568" cy="5620407"/>
          </a:xfrm>
        </p:spPr>
        <p:txBody>
          <a:bodyPr>
            <a:normAutofit fontScale="92500"/>
          </a:bodyPr>
          <a:lstStyle/>
          <a:p>
            <a:r>
              <a:rPr lang="en-US" sz="2800" b="1" dirty="0"/>
              <a:t>HW Constraints</a:t>
            </a:r>
          </a:p>
          <a:p>
            <a:r>
              <a:rPr lang="en-US" sz="2800" dirty="0"/>
              <a:t>Size/Weight</a:t>
            </a:r>
          </a:p>
          <a:p>
            <a:pPr lvl="1"/>
            <a:r>
              <a:rPr lang="en-US" sz="2400" dirty="0"/>
              <a:t>Must be compact and lightweight (cannot have a trunkful of electronics)</a:t>
            </a:r>
          </a:p>
          <a:p>
            <a:r>
              <a:rPr lang="en-US" sz="2800" dirty="0"/>
              <a:t>Power consumption</a:t>
            </a:r>
          </a:p>
          <a:p>
            <a:pPr lvl="1"/>
            <a:r>
              <a:rPr lang="en-US" sz="2400" dirty="0"/>
              <a:t>Power consumption of electronics (sensors and computing hardware) for AD may be 100x that of a vehicle with regular ADAS. This drains battery and implies increased fuel consumption or reduced range for EVs</a:t>
            </a:r>
          </a:p>
          <a:p>
            <a:r>
              <a:rPr lang="en-US" sz="2800" dirty="0"/>
              <a:t>Cost</a:t>
            </a:r>
          </a:p>
          <a:p>
            <a:pPr lvl="1"/>
            <a:r>
              <a:rPr lang="en-US" sz="2400" dirty="0"/>
              <a:t>Important for mass deployment</a:t>
            </a:r>
          </a:p>
          <a:p>
            <a:pPr lvl="1"/>
            <a:r>
              <a:rPr lang="en-US" sz="2400"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872CBC0A-FF0E-8507-5182-DC61DC72D885}"/>
              </a:ext>
            </a:extLst>
          </p:cNvPr>
          <p:cNvSpPr>
            <a:spLocks noGrp="1"/>
          </p:cNvSpPr>
          <p:nvPr>
            <p:ph type="sldNum" sz="quarter" idx="12"/>
          </p:nvPr>
        </p:nvSpPr>
        <p:spPr/>
        <p:txBody>
          <a:bodyPr/>
          <a:lstStyle/>
          <a:p>
            <a:fld id="{1F57BF9A-7B35-9447-9112-EAE7E91B4E99}" type="slidenum">
              <a:rPr lang="en-US" smtClean="0"/>
              <a:t>5</a:t>
            </a:fld>
            <a:endParaRPr lang="en-US"/>
          </a:p>
        </p:txBody>
      </p:sp>
      <p:sp>
        <p:nvSpPr>
          <p:cNvPr id="6" name="Content Placeholder 2">
            <a:extLst>
              <a:ext uri="{FF2B5EF4-FFF2-40B4-BE49-F238E27FC236}">
                <a16:creationId xmlns:a16="http://schemas.microsoft.com/office/drawing/2014/main" id="{91C7500B-12D1-58B0-B3A5-A58C5BB6E1CB}"/>
              </a:ext>
            </a:extLst>
          </p:cNvPr>
          <p:cNvSpPr txBox="1">
            <a:spLocks/>
          </p:cNvSpPr>
          <p:nvPr/>
        </p:nvSpPr>
        <p:spPr>
          <a:xfrm>
            <a:off x="368969" y="1237593"/>
            <a:ext cx="5550568" cy="33183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Design Objectives</a:t>
            </a:r>
          </a:p>
          <a:p>
            <a:r>
              <a:rPr lang="en-US" sz="2800" dirty="0"/>
              <a:t>Safety</a:t>
            </a:r>
          </a:p>
          <a:p>
            <a:pPr lvl="1"/>
            <a:r>
              <a:rPr lang="en-US" sz="2400" dirty="0"/>
              <a:t>System failures may be deadly</a:t>
            </a:r>
          </a:p>
          <a:p>
            <a:r>
              <a:rPr lang="en-US" sz="2800" dirty="0"/>
              <a:t>Hard real-time</a:t>
            </a:r>
          </a:p>
          <a:p>
            <a:pPr lvl="1"/>
            <a:r>
              <a:rPr lang="en-US" sz="2400" dirty="0"/>
              <a:t>Deadline misses may compromise safety</a:t>
            </a:r>
          </a:p>
          <a:p>
            <a:r>
              <a:rPr lang="en-US" sz="2800" dirty="0"/>
              <a:t>Security</a:t>
            </a:r>
          </a:p>
          <a:p>
            <a:pPr lvl="1"/>
            <a:r>
              <a:rPr lang="en-US" sz="2400" dirty="0"/>
              <a:t>Malicious attacks may compromise safety</a:t>
            </a:r>
          </a:p>
        </p:txBody>
      </p:sp>
    </p:spTree>
    <p:extLst>
      <p:ext uri="{BB962C8B-B14F-4D97-AF65-F5344CB8AC3E}">
        <p14:creationId xmlns:p14="http://schemas.microsoft.com/office/powerpoint/2010/main" val="25073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DA77-C70D-4659-FE8A-672D0211A477}"/>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1A2B3369-8CC6-1755-D7F4-EB604E1DF7C2}"/>
              </a:ext>
            </a:extLst>
          </p:cNvPr>
          <p:cNvSpPr>
            <a:spLocks noGrp="1"/>
          </p:cNvSpPr>
          <p:nvPr>
            <p:ph idx="1"/>
          </p:nvPr>
        </p:nvSpPr>
        <p:spPr/>
        <p:txBody>
          <a:bodyPr>
            <a:normAutofit fontScale="92500" lnSpcReduction="20000"/>
          </a:bodyPr>
          <a:lstStyle/>
          <a:p>
            <a:r>
              <a:rPr lang="en-US" dirty="0"/>
              <a:t>The most compute-intensive workload is Deep Learning inference</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p:txBody>
      </p:sp>
      <p:sp>
        <p:nvSpPr>
          <p:cNvPr id="4" name="Slide Number Placeholder 3">
            <a:extLst>
              <a:ext uri="{FF2B5EF4-FFF2-40B4-BE49-F238E27FC236}">
                <a16:creationId xmlns:a16="http://schemas.microsoft.com/office/drawing/2014/main" id="{2E925908-8A61-DAB9-7AED-E909C83340B4}"/>
              </a:ext>
            </a:extLst>
          </p:cNvPr>
          <p:cNvSpPr>
            <a:spLocks noGrp="1"/>
          </p:cNvSpPr>
          <p:nvPr>
            <p:ph type="sldNum" sz="quarter" idx="12"/>
          </p:nvPr>
        </p:nvSpPr>
        <p:spPr/>
        <p:txBody>
          <a:bodyPr/>
          <a:lstStyle/>
          <a:p>
            <a:fld id="{1F57BF9A-7B35-9447-9112-EAE7E91B4E99}" type="slidenum">
              <a:rPr lang="en-US" smtClean="0"/>
              <a:t>6</a:t>
            </a:fld>
            <a:endParaRPr lang="en-US"/>
          </a:p>
        </p:txBody>
      </p:sp>
    </p:spTree>
    <p:extLst>
      <p:ext uri="{BB962C8B-B14F-4D97-AF65-F5344CB8AC3E}">
        <p14:creationId xmlns:p14="http://schemas.microsoft.com/office/powerpoint/2010/main" val="55715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372-2060-1524-72D9-EE6FC945A1D0}"/>
              </a:ext>
            </a:extLst>
          </p:cNvPr>
          <p:cNvSpPr>
            <a:spLocks noGrp="1"/>
          </p:cNvSpPr>
          <p:nvPr>
            <p:ph type="title"/>
          </p:nvPr>
        </p:nvSpPr>
        <p:spPr/>
        <p:txBody>
          <a:bodyPr/>
          <a:lstStyle/>
          <a:p>
            <a:r>
              <a:rPr lang="en-US" dirty="0"/>
              <a:t>CPU vs. GPU/FPGA/ASIC</a:t>
            </a:r>
            <a:endParaRPr lang="en-SE" dirty="0"/>
          </a:p>
        </p:txBody>
      </p:sp>
      <p:sp>
        <p:nvSpPr>
          <p:cNvPr id="3" name="Content Placeholder 2">
            <a:extLst>
              <a:ext uri="{FF2B5EF4-FFF2-40B4-BE49-F238E27FC236}">
                <a16:creationId xmlns:a16="http://schemas.microsoft.com/office/drawing/2014/main" id="{78C677F9-CACA-1958-CE9D-A90A99669804}"/>
              </a:ext>
            </a:extLst>
          </p:cNvPr>
          <p:cNvSpPr>
            <a:spLocks noGrp="1"/>
          </p:cNvSpPr>
          <p:nvPr>
            <p:ph idx="1"/>
          </p:nvPr>
        </p:nvSpPr>
        <p:spPr>
          <a:xfrm>
            <a:off x="622737" y="1237593"/>
            <a:ext cx="5331385" cy="5194738"/>
          </a:xfrm>
        </p:spPr>
        <p:txBody>
          <a:bodyPr>
            <a:normAutofit lnSpcReduction="10000"/>
          </a:bodyPr>
          <a:lstStyle/>
          <a:p>
            <a:r>
              <a:rPr lang="en-US" dirty="0"/>
              <a:t>CPU is designed for general-purpose workloads</a:t>
            </a:r>
          </a:p>
          <a:p>
            <a:r>
              <a:rPr lang="en-US" dirty="0"/>
              <a:t>GPU has much simpler control logic than CPU, hence has more computational elements (Arithmetic Logic Units) </a:t>
            </a:r>
          </a:p>
          <a:p>
            <a:pPr lvl="1"/>
            <a:r>
              <a:rPr lang="en-US" dirty="0"/>
              <a:t>Specialized for highly-parallel workloads, e.g., matrix-multiply, which is a core operation in Deep Learning training and inference</a:t>
            </a:r>
          </a:p>
          <a:p>
            <a:pPr lvl="1"/>
            <a:r>
              <a:rPr lang="en-US" dirty="0"/>
              <a:t>Similarly for FPGA and ASIC</a:t>
            </a:r>
            <a:endParaRPr lang="en-SE" dirty="0"/>
          </a:p>
        </p:txBody>
      </p:sp>
      <p:sp>
        <p:nvSpPr>
          <p:cNvPr id="4" name="Slide Number Placeholder 3">
            <a:extLst>
              <a:ext uri="{FF2B5EF4-FFF2-40B4-BE49-F238E27FC236}">
                <a16:creationId xmlns:a16="http://schemas.microsoft.com/office/drawing/2014/main" id="{CC041BC8-406B-BC7D-D0A4-3DECC7F56125}"/>
              </a:ext>
            </a:extLst>
          </p:cNvPr>
          <p:cNvSpPr>
            <a:spLocks noGrp="1"/>
          </p:cNvSpPr>
          <p:nvPr>
            <p:ph type="sldNum" sz="quarter" idx="12"/>
          </p:nvPr>
        </p:nvSpPr>
        <p:spPr/>
        <p:txBody>
          <a:bodyPr/>
          <a:lstStyle/>
          <a:p>
            <a:fld id="{1F57BF9A-7B35-9447-9112-EAE7E91B4E99}" type="slidenum">
              <a:rPr lang="en-US" smtClean="0"/>
              <a:t>7</a:t>
            </a:fld>
            <a:endParaRPr lang="en-US"/>
          </a:p>
        </p:txBody>
      </p:sp>
      <p:pic>
        <p:nvPicPr>
          <p:cNvPr id="5" name="Picture 2">
            <a:extLst>
              <a:ext uri="{FF2B5EF4-FFF2-40B4-BE49-F238E27FC236}">
                <a16:creationId xmlns:a16="http://schemas.microsoft.com/office/drawing/2014/main" id="{9D4E0245-ACB8-7675-E398-963314F8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101" y="4625465"/>
            <a:ext cx="5374348" cy="211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98CC701-335C-A5F6-E7D8-5EF7D72C8A52}"/>
              </a:ext>
            </a:extLst>
          </p:cNvPr>
          <p:cNvPicPr>
            <a:picLocks noChangeAspect="1"/>
          </p:cNvPicPr>
          <p:nvPr/>
        </p:nvPicPr>
        <p:blipFill>
          <a:blip r:embed="rId3"/>
          <a:stretch>
            <a:fillRect/>
          </a:stretch>
        </p:blipFill>
        <p:spPr>
          <a:xfrm>
            <a:off x="6083366" y="2569291"/>
            <a:ext cx="1267578" cy="886477"/>
          </a:xfrm>
          <a:prstGeom prst="rect">
            <a:avLst/>
          </a:prstGeom>
        </p:spPr>
      </p:pic>
      <p:pic>
        <p:nvPicPr>
          <p:cNvPr id="7" name="Picture 6">
            <a:extLst>
              <a:ext uri="{FF2B5EF4-FFF2-40B4-BE49-F238E27FC236}">
                <a16:creationId xmlns:a16="http://schemas.microsoft.com/office/drawing/2014/main" id="{85E58074-6EE4-60DA-A247-198121EB2B14}"/>
              </a:ext>
            </a:extLst>
          </p:cNvPr>
          <p:cNvPicPr>
            <a:picLocks noChangeAspect="1"/>
          </p:cNvPicPr>
          <p:nvPr/>
        </p:nvPicPr>
        <p:blipFill>
          <a:blip r:embed="rId3"/>
          <a:stretch>
            <a:fillRect/>
          </a:stretch>
        </p:blipFill>
        <p:spPr>
          <a:xfrm>
            <a:off x="7501771" y="2569291"/>
            <a:ext cx="1267578" cy="886477"/>
          </a:xfrm>
          <a:prstGeom prst="rect">
            <a:avLst/>
          </a:prstGeom>
        </p:spPr>
      </p:pic>
      <p:graphicFrame>
        <p:nvGraphicFramePr>
          <p:cNvPr id="8" name="Table 8">
            <a:extLst>
              <a:ext uri="{FF2B5EF4-FFF2-40B4-BE49-F238E27FC236}">
                <a16:creationId xmlns:a16="http://schemas.microsoft.com/office/drawing/2014/main" id="{BF1DD700-6E01-B6F4-A6EA-53A4690AA9CC}"/>
              </a:ext>
            </a:extLst>
          </p:cNvPr>
          <p:cNvGraphicFramePr>
            <a:graphicFrameLocks noGrp="1"/>
          </p:cNvGraphicFramePr>
          <p:nvPr>
            <p:extLst>
              <p:ext uri="{D42A27DB-BD31-4B8C-83A1-F6EECF244321}">
                <p14:modId xmlns:p14="http://schemas.microsoft.com/office/powerpoint/2010/main" val="1461605735"/>
              </p:ext>
            </p:extLst>
          </p:nvPr>
        </p:nvGraphicFramePr>
        <p:xfrm>
          <a:off x="6036671" y="2538118"/>
          <a:ext cx="2732678" cy="927244"/>
        </p:xfrm>
        <a:graphic>
          <a:graphicData uri="http://schemas.openxmlformats.org/drawingml/2006/table">
            <a:tbl>
              <a:tblPr firstRow="1" bandRow="1">
                <a:tableStyleId>{5940675A-B579-460E-94D1-54222C63F5DA}</a:tableStyleId>
              </a:tblPr>
              <a:tblGrid>
                <a:gridCol w="1366339">
                  <a:extLst>
                    <a:ext uri="{9D8B030D-6E8A-4147-A177-3AD203B41FA5}">
                      <a16:colId xmlns:a16="http://schemas.microsoft.com/office/drawing/2014/main" val="2617339208"/>
                    </a:ext>
                  </a:extLst>
                </a:gridCol>
                <a:gridCol w="1366339">
                  <a:extLst>
                    <a:ext uri="{9D8B030D-6E8A-4147-A177-3AD203B41FA5}">
                      <a16:colId xmlns:a16="http://schemas.microsoft.com/office/drawing/2014/main" val="2656376075"/>
                    </a:ext>
                  </a:extLst>
                </a:gridCol>
              </a:tblGrid>
              <a:tr h="927244">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052383599"/>
                  </a:ext>
                </a:extLst>
              </a:tr>
            </a:tbl>
          </a:graphicData>
        </a:graphic>
      </p:graphicFrame>
      <p:pic>
        <p:nvPicPr>
          <p:cNvPr id="9" name="Picture 8">
            <a:extLst>
              <a:ext uri="{FF2B5EF4-FFF2-40B4-BE49-F238E27FC236}">
                <a16:creationId xmlns:a16="http://schemas.microsoft.com/office/drawing/2014/main" id="{D0854726-1857-9D3A-2D79-EF885CA3E887}"/>
              </a:ext>
            </a:extLst>
          </p:cNvPr>
          <p:cNvPicPr>
            <a:picLocks noChangeAspect="1"/>
          </p:cNvPicPr>
          <p:nvPr/>
        </p:nvPicPr>
        <p:blipFill>
          <a:blip r:embed="rId4"/>
          <a:stretch>
            <a:fillRect/>
          </a:stretch>
        </p:blipFill>
        <p:spPr>
          <a:xfrm>
            <a:off x="9196857" y="1209479"/>
            <a:ext cx="450412" cy="545691"/>
          </a:xfrm>
          <a:prstGeom prst="rect">
            <a:avLst/>
          </a:prstGeom>
        </p:spPr>
      </p:pic>
      <p:pic>
        <p:nvPicPr>
          <p:cNvPr id="10" name="Picture 9">
            <a:extLst>
              <a:ext uri="{FF2B5EF4-FFF2-40B4-BE49-F238E27FC236}">
                <a16:creationId xmlns:a16="http://schemas.microsoft.com/office/drawing/2014/main" id="{DFBF460F-B869-B104-7615-B5DE4DC73680}"/>
              </a:ext>
            </a:extLst>
          </p:cNvPr>
          <p:cNvPicPr>
            <a:picLocks noChangeAspect="1"/>
          </p:cNvPicPr>
          <p:nvPr/>
        </p:nvPicPr>
        <p:blipFill>
          <a:blip r:embed="rId4"/>
          <a:stretch>
            <a:fillRect/>
          </a:stretch>
        </p:blipFill>
        <p:spPr>
          <a:xfrm>
            <a:off x="9868461" y="1209479"/>
            <a:ext cx="450412" cy="545691"/>
          </a:xfrm>
          <a:prstGeom prst="rect">
            <a:avLst/>
          </a:prstGeom>
        </p:spPr>
      </p:pic>
      <p:pic>
        <p:nvPicPr>
          <p:cNvPr id="11" name="Picture 10">
            <a:extLst>
              <a:ext uri="{FF2B5EF4-FFF2-40B4-BE49-F238E27FC236}">
                <a16:creationId xmlns:a16="http://schemas.microsoft.com/office/drawing/2014/main" id="{2DACB6BF-2370-6BDD-E766-BCE3CE910B47}"/>
              </a:ext>
            </a:extLst>
          </p:cNvPr>
          <p:cNvPicPr>
            <a:picLocks noChangeAspect="1"/>
          </p:cNvPicPr>
          <p:nvPr/>
        </p:nvPicPr>
        <p:blipFill>
          <a:blip r:embed="rId4"/>
          <a:stretch>
            <a:fillRect/>
          </a:stretch>
        </p:blipFill>
        <p:spPr>
          <a:xfrm>
            <a:off x="10540065" y="1209479"/>
            <a:ext cx="450412" cy="545691"/>
          </a:xfrm>
          <a:prstGeom prst="rect">
            <a:avLst/>
          </a:prstGeom>
        </p:spPr>
      </p:pic>
      <p:pic>
        <p:nvPicPr>
          <p:cNvPr id="12" name="Picture 11">
            <a:extLst>
              <a:ext uri="{FF2B5EF4-FFF2-40B4-BE49-F238E27FC236}">
                <a16:creationId xmlns:a16="http://schemas.microsoft.com/office/drawing/2014/main" id="{29703767-EE75-FD06-AF1A-09DB09E74388}"/>
              </a:ext>
            </a:extLst>
          </p:cNvPr>
          <p:cNvPicPr>
            <a:picLocks noChangeAspect="1"/>
          </p:cNvPicPr>
          <p:nvPr/>
        </p:nvPicPr>
        <p:blipFill>
          <a:blip r:embed="rId4"/>
          <a:stretch>
            <a:fillRect/>
          </a:stretch>
        </p:blipFill>
        <p:spPr>
          <a:xfrm>
            <a:off x="11211669" y="1209479"/>
            <a:ext cx="450412" cy="545691"/>
          </a:xfrm>
          <a:prstGeom prst="rect">
            <a:avLst/>
          </a:prstGeom>
        </p:spPr>
      </p:pic>
      <p:pic>
        <p:nvPicPr>
          <p:cNvPr id="13" name="Picture 12">
            <a:extLst>
              <a:ext uri="{FF2B5EF4-FFF2-40B4-BE49-F238E27FC236}">
                <a16:creationId xmlns:a16="http://schemas.microsoft.com/office/drawing/2014/main" id="{2B0482EB-7A6E-BB45-4DEB-338B39988A1A}"/>
              </a:ext>
            </a:extLst>
          </p:cNvPr>
          <p:cNvPicPr>
            <a:picLocks noChangeAspect="1"/>
          </p:cNvPicPr>
          <p:nvPr/>
        </p:nvPicPr>
        <p:blipFill>
          <a:blip r:embed="rId4"/>
          <a:stretch>
            <a:fillRect/>
          </a:stretch>
        </p:blipFill>
        <p:spPr>
          <a:xfrm>
            <a:off x="9196857" y="1781458"/>
            <a:ext cx="450412" cy="545691"/>
          </a:xfrm>
          <a:prstGeom prst="rect">
            <a:avLst/>
          </a:prstGeom>
        </p:spPr>
      </p:pic>
      <p:pic>
        <p:nvPicPr>
          <p:cNvPr id="14" name="Picture 13">
            <a:extLst>
              <a:ext uri="{FF2B5EF4-FFF2-40B4-BE49-F238E27FC236}">
                <a16:creationId xmlns:a16="http://schemas.microsoft.com/office/drawing/2014/main" id="{46CE1A4F-5BEA-12E6-0F1C-5DD6A2862CA2}"/>
              </a:ext>
            </a:extLst>
          </p:cNvPr>
          <p:cNvPicPr>
            <a:picLocks noChangeAspect="1"/>
          </p:cNvPicPr>
          <p:nvPr/>
        </p:nvPicPr>
        <p:blipFill>
          <a:blip r:embed="rId4"/>
          <a:stretch>
            <a:fillRect/>
          </a:stretch>
        </p:blipFill>
        <p:spPr>
          <a:xfrm>
            <a:off x="9868461" y="1781458"/>
            <a:ext cx="450412" cy="545691"/>
          </a:xfrm>
          <a:prstGeom prst="rect">
            <a:avLst/>
          </a:prstGeom>
        </p:spPr>
      </p:pic>
      <p:pic>
        <p:nvPicPr>
          <p:cNvPr id="15" name="Picture 14">
            <a:extLst>
              <a:ext uri="{FF2B5EF4-FFF2-40B4-BE49-F238E27FC236}">
                <a16:creationId xmlns:a16="http://schemas.microsoft.com/office/drawing/2014/main" id="{B3055B3C-5C19-4071-D022-28BC0E1A5B65}"/>
              </a:ext>
            </a:extLst>
          </p:cNvPr>
          <p:cNvPicPr>
            <a:picLocks noChangeAspect="1"/>
          </p:cNvPicPr>
          <p:nvPr/>
        </p:nvPicPr>
        <p:blipFill>
          <a:blip r:embed="rId4"/>
          <a:stretch>
            <a:fillRect/>
          </a:stretch>
        </p:blipFill>
        <p:spPr>
          <a:xfrm>
            <a:off x="10540065" y="1781458"/>
            <a:ext cx="450412" cy="545691"/>
          </a:xfrm>
          <a:prstGeom prst="rect">
            <a:avLst/>
          </a:prstGeom>
        </p:spPr>
      </p:pic>
      <p:pic>
        <p:nvPicPr>
          <p:cNvPr id="16" name="Picture 15">
            <a:extLst>
              <a:ext uri="{FF2B5EF4-FFF2-40B4-BE49-F238E27FC236}">
                <a16:creationId xmlns:a16="http://schemas.microsoft.com/office/drawing/2014/main" id="{40ED3D3E-A062-AB4B-BF7C-C302211CA447}"/>
              </a:ext>
            </a:extLst>
          </p:cNvPr>
          <p:cNvPicPr>
            <a:picLocks noChangeAspect="1"/>
          </p:cNvPicPr>
          <p:nvPr/>
        </p:nvPicPr>
        <p:blipFill>
          <a:blip r:embed="rId4"/>
          <a:stretch>
            <a:fillRect/>
          </a:stretch>
        </p:blipFill>
        <p:spPr>
          <a:xfrm>
            <a:off x="11211669" y="1781458"/>
            <a:ext cx="450412" cy="545691"/>
          </a:xfrm>
          <a:prstGeom prst="rect">
            <a:avLst/>
          </a:prstGeom>
        </p:spPr>
      </p:pic>
      <p:pic>
        <p:nvPicPr>
          <p:cNvPr id="17" name="Picture 16">
            <a:extLst>
              <a:ext uri="{FF2B5EF4-FFF2-40B4-BE49-F238E27FC236}">
                <a16:creationId xmlns:a16="http://schemas.microsoft.com/office/drawing/2014/main" id="{3129BC78-EDDA-1AA0-63F6-EB9AC66916B7}"/>
              </a:ext>
            </a:extLst>
          </p:cNvPr>
          <p:cNvPicPr>
            <a:picLocks noChangeAspect="1"/>
          </p:cNvPicPr>
          <p:nvPr/>
        </p:nvPicPr>
        <p:blipFill>
          <a:blip r:embed="rId4"/>
          <a:stretch>
            <a:fillRect/>
          </a:stretch>
        </p:blipFill>
        <p:spPr>
          <a:xfrm>
            <a:off x="9196857" y="2358322"/>
            <a:ext cx="450412" cy="545691"/>
          </a:xfrm>
          <a:prstGeom prst="rect">
            <a:avLst/>
          </a:prstGeom>
        </p:spPr>
      </p:pic>
      <p:pic>
        <p:nvPicPr>
          <p:cNvPr id="18" name="Picture 17">
            <a:extLst>
              <a:ext uri="{FF2B5EF4-FFF2-40B4-BE49-F238E27FC236}">
                <a16:creationId xmlns:a16="http://schemas.microsoft.com/office/drawing/2014/main" id="{F628962E-52FD-E4FD-20D7-74BB9D488F8F}"/>
              </a:ext>
            </a:extLst>
          </p:cNvPr>
          <p:cNvPicPr>
            <a:picLocks noChangeAspect="1"/>
          </p:cNvPicPr>
          <p:nvPr/>
        </p:nvPicPr>
        <p:blipFill>
          <a:blip r:embed="rId4"/>
          <a:stretch>
            <a:fillRect/>
          </a:stretch>
        </p:blipFill>
        <p:spPr>
          <a:xfrm>
            <a:off x="9868461" y="2358322"/>
            <a:ext cx="450412" cy="545691"/>
          </a:xfrm>
          <a:prstGeom prst="rect">
            <a:avLst/>
          </a:prstGeom>
        </p:spPr>
      </p:pic>
      <p:pic>
        <p:nvPicPr>
          <p:cNvPr id="19" name="Picture 18">
            <a:extLst>
              <a:ext uri="{FF2B5EF4-FFF2-40B4-BE49-F238E27FC236}">
                <a16:creationId xmlns:a16="http://schemas.microsoft.com/office/drawing/2014/main" id="{2B9D9649-7A45-5380-B763-A21B1A97E561}"/>
              </a:ext>
            </a:extLst>
          </p:cNvPr>
          <p:cNvPicPr>
            <a:picLocks noChangeAspect="1"/>
          </p:cNvPicPr>
          <p:nvPr/>
        </p:nvPicPr>
        <p:blipFill>
          <a:blip r:embed="rId4"/>
          <a:stretch>
            <a:fillRect/>
          </a:stretch>
        </p:blipFill>
        <p:spPr>
          <a:xfrm>
            <a:off x="10540065" y="2358322"/>
            <a:ext cx="450412" cy="545691"/>
          </a:xfrm>
          <a:prstGeom prst="rect">
            <a:avLst/>
          </a:prstGeom>
        </p:spPr>
      </p:pic>
      <p:pic>
        <p:nvPicPr>
          <p:cNvPr id="20" name="Picture 19">
            <a:extLst>
              <a:ext uri="{FF2B5EF4-FFF2-40B4-BE49-F238E27FC236}">
                <a16:creationId xmlns:a16="http://schemas.microsoft.com/office/drawing/2014/main" id="{949E7913-5524-02E7-AEE3-D5CF5D981AB2}"/>
              </a:ext>
            </a:extLst>
          </p:cNvPr>
          <p:cNvPicPr>
            <a:picLocks noChangeAspect="1"/>
          </p:cNvPicPr>
          <p:nvPr/>
        </p:nvPicPr>
        <p:blipFill>
          <a:blip r:embed="rId4"/>
          <a:stretch>
            <a:fillRect/>
          </a:stretch>
        </p:blipFill>
        <p:spPr>
          <a:xfrm>
            <a:off x="11211669" y="2358322"/>
            <a:ext cx="450412" cy="545691"/>
          </a:xfrm>
          <a:prstGeom prst="rect">
            <a:avLst/>
          </a:prstGeom>
        </p:spPr>
      </p:pic>
      <p:pic>
        <p:nvPicPr>
          <p:cNvPr id="21" name="Picture 20">
            <a:extLst>
              <a:ext uri="{FF2B5EF4-FFF2-40B4-BE49-F238E27FC236}">
                <a16:creationId xmlns:a16="http://schemas.microsoft.com/office/drawing/2014/main" id="{9F269D3B-63BC-36C3-2C3D-B9B43EB94A8D}"/>
              </a:ext>
            </a:extLst>
          </p:cNvPr>
          <p:cNvPicPr>
            <a:picLocks noChangeAspect="1"/>
          </p:cNvPicPr>
          <p:nvPr/>
        </p:nvPicPr>
        <p:blipFill>
          <a:blip r:embed="rId4"/>
          <a:stretch>
            <a:fillRect/>
          </a:stretch>
        </p:blipFill>
        <p:spPr>
          <a:xfrm>
            <a:off x="9196857" y="2956836"/>
            <a:ext cx="450412" cy="545691"/>
          </a:xfrm>
          <a:prstGeom prst="rect">
            <a:avLst/>
          </a:prstGeom>
        </p:spPr>
      </p:pic>
      <p:pic>
        <p:nvPicPr>
          <p:cNvPr id="22" name="Picture 21">
            <a:extLst>
              <a:ext uri="{FF2B5EF4-FFF2-40B4-BE49-F238E27FC236}">
                <a16:creationId xmlns:a16="http://schemas.microsoft.com/office/drawing/2014/main" id="{D3AA3EB9-6654-4E4D-7FEA-43F6824E3048}"/>
              </a:ext>
            </a:extLst>
          </p:cNvPr>
          <p:cNvPicPr>
            <a:picLocks noChangeAspect="1"/>
          </p:cNvPicPr>
          <p:nvPr/>
        </p:nvPicPr>
        <p:blipFill>
          <a:blip r:embed="rId4"/>
          <a:stretch>
            <a:fillRect/>
          </a:stretch>
        </p:blipFill>
        <p:spPr>
          <a:xfrm>
            <a:off x="9868461" y="2956836"/>
            <a:ext cx="450412" cy="545691"/>
          </a:xfrm>
          <a:prstGeom prst="rect">
            <a:avLst/>
          </a:prstGeom>
        </p:spPr>
      </p:pic>
      <p:pic>
        <p:nvPicPr>
          <p:cNvPr id="23" name="Picture 22">
            <a:extLst>
              <a:ext uri="{FF2B5EF4-FFF2-40B4-BE49-F238E27FC236}">
                <a16:creationId xmlns:a16="http://schemas.microsoft.com/office/drawing/2014/main" id="{1F4A41DD-1684-0972-3D55-B672E3F962E0}"/>
              </a:ext>
            </a:extLst>
          </p:cNvPr>
          <p:cNvPicPr>
            <a:picLocks noChangeAspect="1"/>
          </p:cNvPicPr>
          <p:nvPr/>
        </p:nvPicPr>
        <p:blipFill>
          <a:blip r:embed="rId4"/>
          <a:stretch>
            <a:fillRect/>
          </a:stretch>
        </p:blipFill>
        <p:spPr>
          <a:xfrm>
            <a:off x="10540065" y="2956836"/>
            <a:ext cx="450412" cy="545691"/>
          </a:xfrm>
          <a:prstGeom prst="rect">
            <a:avLst/>
          </a:prstGeom>
        </p:spPr>
      </p:pic>
      <p:pic>
        <p:nvPicPr>
          <p:cNvPr id="24" name="Picture 23">
            <a:extLst>
              <a:ext uri="{FF2B5EF4-FFF2-40B4-BE49-F238E27FC236}">
                <a16:creationId xmlns:a16="http://schemas.microsoft.com/office/drawing/2014/main" id="{6A13B590-3406-8B63-ED0A-23DAF8E36604}"/>
              </a:ext>
            </a:extLst>
          </p:cNvPr>
          <p:cNvPicPr>
            <a:picLocks noChangeAspect="1"/>
          </p:cNvPicPr>
          <p:nvPr/>
        </p:nvPicPr>
        <p:blipFill>
          <a:blip r:embed="rId4"/>
          <a:stretch>
            <a:fillRect/>
          </a:stretch>
        </p:blipFill>
        <p:spPr>
          <a:xfrm>
            <a:off x="11211669" y="2956836"/>
            <a:ext cx="450412" cy="545691"/>
          </a:xfrm>
          <a:prstGeom prst="rect">
            <a:avLst/>
          </a:prstGeom>
        </p:spPr>
      </p:pic>
      <p:graphicFrame>
        <p:nvGraphicFramePr>
          <p:cNvPr id="25" name="Table 7">
            <a:extLst>
              <a:ext uri="{FF2B5EF4-FFF2-40B4-BE49-F238E27FC236}">
                <a16:creationId xmlns:a16="http://schemas.microsoft.com/office/drawing/2014/main" id="{2A34B4C4-E67F-688D-B8C1-9EDD36AE703B}"/>
              </a:ext>
            </a:extLst>
          </p:cNvPr>
          <p:cNvGraphicFramePr>
            <a:graphicFrameLocks noGrp="1"/>
          </p:cNvGraphicFramePr>
          <p:nvPr>
            <p:extLst>
              <p:ext uri="{D42A27DB-BD31-4B8C-83A1-F6EECF244321}">
                <p14:modId xmlns:p14="http://schemas.microsoft.com/office/powerpoint/2010/main" val="3291881294"/>
              </p:ext>
            </p:extLst>
          </p:nvPr>
        </p:nvGraphicFramePr>
        <p:xfrm>
          <a:off x="9043440" y="1209479"/>
          <a:ext cx="2713044" cy="2312284"/>
        </p:xfrm>
        <a:graphic>
          <a:graphicData uri="http://schemas.openxmlformats.org/drawingml/2006/table">
            <a:tbl>
              <a:tblPr firstRow="1" bandRow="1">
                <a:tableStyleId>{5940675A-B579-460E-94D1-54222C63F5DA}</a:tableStyleId>
              </a:tblPr>
              <a:tblGrid>
                <a:gridCol w="678261">
                  <a:extLst>
                    <a:ext uri="{9D8B030D-6E8A-4147-A177-3AD203B41FA5}">
                      <a16:colId xmlns:a16="http://schemas.microsoft.com/office/drawing/2014/main" val="1510999076"/>
                    </a:ext>
                  </a:extLst>
                </a:gridCol>
                <a:gridCol w="678261">
                  <a:extLst>
                    <a:ext uri="{9D8B030D-6E8A-4147-A177-3AD203B41FA5}">
                      <a16:colId xmlns:a16="http://schemas.microsoft.com/office/drawing/2014/main" val="1209912420"/>
                    </a:ext>
                  </a:extLst>
                </a:gridCol>
                <a:gridCol w="678261">
                  <a:extLst>
                    <a:ext uri="{9D8B030D-6E8A-4147-A177-3AD203B41FA5}">
                      <a16:colId xmlns:a16="http://schemas.microsoft.com/office/drawing/2014/main" val="2270194104"/>
                    </a:ext>
                  </a:extLst>
                </a:gridCol>
                <a:gridCol w="678261">
                  <a:extLst>
                    <a:ext uri="{9D8B030D-6E8A-4147-A177-3AD203B41FA5}">
                      <a16:colId xmlns:a16="http://schemas.microsoft.com/office/drawing/2014/main" val="4187220233"/>
                    </a:ext>
                  </a:extLst>
                </a:gridCol>
              </a:tblGrid>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662021434"/>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3167549332"/>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157829215"/>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dirty="0"/>
                    </a:p>
                  </a:txBody>
                  <a:tcPr marL="122879" marR="122879" marT="61439" marB="61439"/>
                </a:tc>
                <a:extLst>
                  <a:ext uri="{0D108BD9-81ED-4DB2-BD59-A6C34878D82A}">
                    <a16:rowId xmlns:a16="http://schemas.microsoft.com/office/drawing/2014/main" val="1462205581"/>
                  </a:ext>
                </a:extLst>
              </a:tr>
            </a:tbl>
          </a:graphicData>
        </a:graphic>
      </p:graphicFrame>
      <p:sp>
        <p:nvSpPr>
          <p:cNvPr id="26" name="TextBox 25">
            <a:extLst>
              <a:ext uri="{FF2B5EF4-FFF2-40B4-BE49-F238E27FC236}">
                <a16:creationId xmlns:a16="http://schemas.microsoft.com/office/drawing/2014/main" id="{F77D871D-30B6-9BDC-0B92-5114DAC7121C}"/>
              </a:ext>
            </a:extLst>
          </p:cNvPr>
          <p:cNvSpPr txBox="1"/>
          <p:nvPr/>
        </p:nvSpPr>
        <p:spPr>
          <a:xfrm>
            <a:off x="6565571" y="3521763"/>
            <a:ext cx="1899174" cy="400110"/>
          </a:xfrm>
          <a:prstGeom prst="rect">
            <a:avLst/>
          </a:prstGeom>
          <a:noFill/>
        </p:spPr>
        <p:txBody>
          <a:bodyPr wrap="none" rtlCol="0">
            <a:spAutoFit/>
          </a:bodyPr>
          <a:lstStyle/>
          <a:p>
            <a:pPr algn="l"/>
            <a:r>
              <a:rPr lang="en-US" sz="2000" dirty="0"/>
              <a:t>CPU (2 oxen)</a:t>
            </a:r>
            <a:endParaRPr lang="en-SE" sz="2000" dirty="0" err="1"/>
          </a:p>
        </p:txBody>
      </p:sp>
      <p:sp>
        <p:nvSpPr>
          <p:cNvPr id="27" name="TextBox 26">
            <a:extLst>
              <a:ext uri="{FF2B5EF4-FFF2-40B4-BE49-F238E27FC236}">
                <a16:creationId xmlns:a16="http://schemas.microsoft.com/office/drawing/2014/main" id="{CA4E675A-C706-417B-D452-028079C3E937}"/>
              </a:ext>
            </a:extLst>
          </p:cNvPr>
          <p:cNvSpPr txBox="1"/>
          <p:nvPr/>
        </p:nvSpPr>
        <p:spPr>
          <a:xfrm>
            <a:off x="9043440" y="3521763"/>
            <a:ext cx="2888035" cy="400110"/>
          </a:xfrm>
          <a:prstGeom prst="rect">
            <a:avLst/>
          </a:prstGeom>
          <a:noFill/>
        </p:spPr>
        <p:txBody>
          <a:bodyPr wrap="none" rtlCol="0">
            <a:spAutoFit/>
          </a:bodyPr>
          <a:lstStyle/>
          <a:p>
            <a:pPr algn="l"/>
            <a:r>
              <a:rPr lang="en-US" sz="2000" dirty="0"/>
              <a:t>GPU (1024 chickens)</a:t>
            </a:r>
            <a:endParaRPr lang="en-SE" sz="2000" dirty="0" err="1"/>
          </a:p>
        </p:txBody>
      </p:sp>
      <p:sp>
        <p:nvSpPr>
          <p:cNvPr id="28" name="TextBox 27">
            <a:extLst>
              <a:ext uri="{FF2B5EF4-FFF2-40B4-BE49-F238E27FC236}">
                <a16:creationId xmlns:a16="http://schemas.microsoft.com/office/drawing/2014/main" id="{D5F537CA-4476-3AB2-1B37-D2E3019D16EB}"/>
              </a:ext>
            </a:extLst>
          </p:cNvPr>
          <p:cNvSpPr txBox="1"/>
          <p:nvPr/>
        </p:nvSpPr>
        <p:spPr>
          <a:xfrm>
            <a:off x="6096000" y="3955038"/>
            <a:ext cx="60086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“If you were plowing a field, which would you rather use? 2 oxen, or 1024 chickens?” S. Cray.</a:t>
            </a:r>
            <a:endParaRPr lang="en-SE" dirty="0"/>
          </a:p>
        </p:txBody>
      </p:sp>
    </p:spTree>
    <p:extLst>
      <p:ext uri="{BB962C8B-B14F-4D97-AF65-F5344CB8AC3E}">
        <p14:creationId xmlns:p14="http://schemas.microsoft.com/office/powerpoint/2010/main" val="37071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BE24-BD08-5ACA-0B60-567F805A6DBD}"/>
              </a:ext>
            </a:extLst>
          </p:cNvPr>
          <p:cNvSpPr>
            <a:spLocks noGrp="1"/>
          </p:cNvSpPr>
          <p:nvPr>
            <p:ph type="title"/>
          </p:nvPr>
        </p:nvSpPr>
        <p:spPr/>
        <p:txBody>
          <a:bodyPr>
            <a:normAutofit/>
          </a:bodyPr>
          <a:lstStyle/>
          <a:p>
            <a:r>
              <a:rPr lang="en-US" dirty="0"/>
              <a:t>NVIDIA DRIVE GPU-based HW Platform</a:t>
            </a:r>
            <a:endParaRPr lang="en-SE" dirty="0"/>
          </a:p>
        </p:txBody>
      </p:sp>
      <p:sp>
        <p:nvSpPr>
          <p:cNvPr id="3" name="Content Placeholder 2">
            <a:extLst>
              <a:ext uri="{FF2B5EF4-FFF2-40B4-BE49-F238E27FC236}">
                <a16:creationId xmlns:a16="http://schemas.microsoft.com/office/drawing/2014/main" id="{0431B064-E475-E202-78F5-F06C3C92CA62}"/>
              </a:ext>
            </a:extLst>
          </p:cNvPr>
          <p:cNvSpPr>
            <a:spLocks noGrp="1"/>
          </p:cNvSpPr>
          <p:nvPr>
            <p:ph idx="1"/>
          </p:nvPr>
        </p:nvSpPr>
        <p:spPr>
          <a:xfrm>
            <a:off x="622737" y="1237593"/>
            <a:ext cx="5577537" cy="5194738"/>
          </a:xfrm>
        </p:spPr>
        <p:txBody>
          <a:bodyPr>
            <a:normAutofit/>
          </a:bodyPr>
          <a:lstStyle/>
          <a:p>
            <a:r>
              <a:rPr lang="en-US" sz="2800" dirty="0"/>
              <a:t>A family of products, ranging from the low-end Parker to the latest high-end THOR with 2000 TOPS (Tera Operations Per Second)</a:t>
            </a:r>
          </a:p>
          <a:p>
            <a:r>
              <a:rPr lang="en-US" sz="2800" dirty="0"/>
              <a:t>Besides CPU and GPU cores, also includes NVDLA (NVIDIA Deep Learning Accelerator), an ASIC for Deep Learning inference</a:t>
            </a:r>
            <a:endParaRPr lang="en-SE" sz="2800" dirty="0"/>
          </a:p>
        </p:txBody>
      </p:sp>
      <p:sp>
        <p:nvSpPr>
          <p:cNvPr id="4" name="Slide Number Placeholder 3">
            <a:extLst>
              <a:ext uri="{FF2B5EF4-FFF2-40B4-BE49-F238E27FC236}">
                <a16:creationId xmlns:a16="http://schemas.microsoft.com/office/drawing/2014/main" id="{8B5471A2-CEEB-22FE-3DAE-9F0E10CFF0D3}"/>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27595726-1E89-5C32-FDB9-9CF7E9A743A9}"/>
              </a:ext>
            </a:extLst>
          </p:cNvPr>
          <p:cNvPicPr>
            <a:picLocks noChangeAspect="1"/>
          </p:cNvPicPr>
          <p:nvPr/>
        </p:nvPicPr>
        <p:blipFill>
          <a:blip r:embed="rId2"/>
          <a:stretch>
            <a:fillRect/>
          </a:stretch>
        </p:blipFill>
        <p:spPr>
          <a:xfrm>
            <a:off x="6200274" y="1641897"/>
            <a:ext cx="5835876" cy="3779629"/>
          </a:xfrm>
          <a:prstGeom prst="rect">
            <a:avLst/>
          </a:prstGeom>
        </p:spPr>
      </p:pic>
    </p:spTree>
    <p:extLst>
      <p:ext uri="{BB962C8B-B14F-4D97-AF65-F5344CB8AC3E}">
        <p14:creationId xmlns:p14="http://schemas.microsoft.com/office/powerpoint/2010/main" val="20325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3334-A472-C861-476C-F6DE143C25CC}"/>
              </a:ext>
            </a:extLst>
          </p:cNvPr>
          <p:cNvSpPr>
            <a:spLocks noGrp="1"/>
          </p:cNvSpPr>
          <p:nvPr>
            <p:ph type="title"/>
          </p:nvPr>
        </p:nvSpPr>
        <p:spPr/>
        <p:txBody>
          <a:bodyPr/>
          <a:lstStyle/>
          <a:p>
            <a:r>
              <a:rPr lang="en-US" dirty="0"/>
              <a:t>FPGA</a:t>
            </a:r>
            <a:endParaRPr lang="en-SE" dirty="0"/>
          </a:p>
        </p:txBody>
      </p:sp>
      <p:sp>
        <p:nvSpPr>
          <p:cNvPr id="3" name="Content Placeholder 2">
            <a:extLst>
              <a:ext uri="{FF2B5EF4-FFF2-40B4-BE49-F238E27FC236}">
                <a16:creationId xmlns:a16="http://schemas.microsoft.com/office/drawing/2014/main" id="{C36D3336-6040-3CF7-278D-97EC9305D44A}"/>
              </a:ext>
            </a:extLst>
          </p:cNvPr>
          <p:cNvSpPr>
            <a:spLocks noGrp="1"/>
          </p:cNvSpPr>
          <p:nvPr>
            <p:ph idx="1"/>
          </p:nvPr>
        </p:nvSpPr>
        <p:spPr>
          <a:xfrm>
            <a:off x="458695" y="1237592"/>
            <a:ext cx="7161306" cy="3687334"/>
          </a:xfrm>
        </p:spPr>
        <p:txBody>
          <a:bodyPr>
            <a:normAutofit fontScale="62500" lnSpcReduction="20000"/>
          </a:bodyPr>
          <a:lstStyle/>
          <a:p>
            <a:r>
              <a:rPr lang="en-US" dirty="0"/>
              <a:t>FPGA is reprogrammable hardware, consisting of an array of Configurable Logic Blocks (CLBs) and interconnections which can be configured at design time or runtime. 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a:t>
            </a:r>
          </a:p>
          <a:p>
            <a:pPr lvl="1"/>
            <a:r>
              <a:rPr lang="en-US" dirty="0"/>
              <a:t>But not ideal for inference tasks</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p:txBody>
      </p:sp>
      <p:sp>
        <p:nvSpPr>
          <p:cNvPr id="4" name="Slide Number Placeholder 3">
            <a:extLst>
              <a:ext uri="{FF2B5EF4-FFF2-40B4-BE49-F238E27FC236}">
                <a16:creationId xmlns:a16="http://schemas.microsoft.com/office/drawing/2014/main" id="{04E225CF-1CF5-70E5-34D3-13A6D3D54459}"/>
              </a:ext>
            </a:extLst>
          </p:cNvPr>
          <p:cNvSpPr>
            <a:spLocks noGrp="1"/>
          </p:cNvSpPr>
          <p:nvPr>
            <p:ph type="sldNum" sz="quarter" idx="12"/>
          </p:nvPr>
        </p:nvSpPr>
        <p:spPr/>
        <p:txBody>
          <a:bodyPr/>
          <a:lstStyle/>
          <a:p>
            <a:fld id="{1F57BF9A-7B35-9447-9112-EAE7E91B4E99}" type="slidenum">
              <a:rPr lang="en-US" smtClean="0"/>
              <a:t>9</a:t>
            </a:fld>
            <a:endParaRPr lang="en-US"/>
          </a:p>
        </p:txBody>
      </p:sp>
      <p:pic>
        <p:nvPicPr>
          <p:cNvPr id="5" name="Picture 4">
            <a:extLst>
              <a:ext uri="{FF2B5EF4-FFF2-40B4-BE49-F238E27FC236}">
                <a16:creationId xmlns:a16="http://schemas.microsoft.com/office/drawing/2014/main" id="{6612C0AE-5EB3-FDA7-CCD2-60FA14C32EB2}"/>
              </a:ext>
            </a:extLst>
          </p:cNvPr>
          <p:cNvPicPr>
            <a:picLocks noChangeAspect="1"/>
          </p:cNvPicPr>
          <p:nvPr/>
        </p:nvPicPr>
        <p:blipFill>
          <a:blip r:embed="rId2"/>
          <a:stretch>
            <a:fillRect/>
          </a:stretch>
        </p:blipFill>
        <p:spPr>
          <a:xfrm>
            <a:off x="1122947" y="4779147"/>
            <a:ext cx="9144000" cy="2015791"/>
          </a:xfrm>
          <a:prstGeom prst="rect">
            <a:avLst/>
          </a:prstGeom>
        </p:spPr>
      </p:pic>
      <p:pic>
        <p:nvPicPr>
          <p:cNvPr id="6" name="Picture 4">
            <a:extLst>
              <a:ext uri="{FF2B5EF4-FFF2-40B4-BE49-F238E27FC236}">
                <a16:creationId xmlns:a16="http://schemas.microsoft.com/office/drawing/2014/main" id="{1F6B87D4-9F40-B1A7-9215-4A9CAECB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79" y="1237593"/>
            <a:ext cx="3962821" cy="343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1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3.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9091</TotalTime>
  <Words>3185</Words>
  <Application>Microsoft Office PowerPoint</Application>
  <PresentationFormat>Widescreen</PresentationFormat>
  <Paragraphs>321</Paragraphs>
  <Slides>35</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Calibri Light</vt:lpstr>
      <vt:lpstr>Cambria Math</vt:lpstr>
      <vt:lpstr>system-ui</vt:lpstr>
      <vt:lpstr>Tahoma</vt:lpstr>
      <vt:lpstr>Office Theme</vt:lpstr>
      <vt:lpstr>Custom Design</vt:lpstr>
      <vt:lpstr>L1.3 HW/SW Platforms, Ethics</vt:lpstr>
      <vt:lpstr>Hardware Platforms</vt:lpstr>
      <vt:lpstr>Evolution of Automotive E/E Architecture</vt:lpstr>
      <vt:lpstr>Automotive E/E Architecture Trends</vt:lpstr>
      <vt:lpstr>Design Objectives vs. HW Constraints </vt:lpstr>
      <vt:lpstr>SoC Hardware for AVs</vt:lpstr>
      <vt:lpstr>CPU vs. GPU/FPGA/ASIC</vt:lpstr>
      <vt:lpstr>NVIDIA DRIVE GPU-based HW Platform</vt:lpstr>
      <vt:lpstr>FPGA</vt:lpstr>
      <vt:lpstr>FPGA for Automotive</vt:lpstr>
      <vt:lpstr>ASIC</vt:lpstr>
      <vt:lpstr>MobileEye EyeQ Series</vt:lpstr>
      <vt:lpstr>Telsa AutoPilot HW Evolution</vt:lpstr>
      <vt:lpstr>Tesla FSD Processor</vt:lpstr>
      <vt:lpstr>Products from Automotive OEMs and Suppliers</vt:lpstr>
      <vt:lpstr>In-Vehicle Networks</vt:lpstr>
      <vt:lpstr>Software Platforms</vt:lpstr>
      <vt:lpstr>AUTOSAR Consortium</vt:lpstr>
      <vt:lpstr>AUTOSAR Classic and Adaptive Platforms</vt:lpstr>
      <vt:lpstr>AUTOSAR Classic vs. Adaptive</vt:lpstr>
      <vt:lpstr>Integration of Multiple SW Platforms</vt:lpstr>
      <vt:lpstr>Robot Operating System (ROS)</vt:lpstr>
      <vt:lpstr>Apex.ai</vt:lpstr>
      <vt:lpstr>NVIDIA DRIVE Software Framework</vt:lpstr>
      <vt:lpstr>Autoware</vt:lpstr>
      <vt:lpstr>Baidu Apollo</vt:lpstr>
      <vt:lpstr>Over-The-Air (OTA) Update w. Connectivity ECU</vt:lpstr>
      <vt:lpstr>OTA Update w/o Connectivity ECU</vt:lpstr>
      <vt:lpstr>Ethical Issues</vt:lpstr>
      <vt:lpstr>The Trolley Problem</vt:lpstr>
      <vt:lpstr>Variant of Trolley Problem with a Probability Threshold</vt:lpstr>
      <vt:lpstr>MIT Moral Machine Experiment</vt:lpstr>
      <vt:lpstr>Cultural Clusters</vt:lpstr>
      <vt:lpstr>AV Ethical Issues: is it Worth the Time?</vt:lpstr>
      <vt:lpstr>AV Testing Legislation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919</cp:revision>
  <dcterms:created xsi:type="dcterms:W3CDTF">2020-05-28T21:34:29Z</dcterms:created>
  <dcterms:modified xsi:type="dcterms:W3CDTF">2023-11-15T14:18:39Z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